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8288000" cy="10287000"/>
  <p:notesSz cx="6858000" cy="9144000"/>
  <p:embeddedFontLst>
    <p:embeddedFont>
      <p:font typeface="DM Sans" pitchFamily="2" charset="0"/>
      <p:regular r:id="rId43"/>
    </p:embeddedFont>
    <p:embeddedFont>
      <p:font typeface="DM Sans Bold"/>
      <p:regular r:id="rId44"/>
    </p:embeddedFont>
    <p:embeddedFont>
      <p:font typeface="Montserrat Classic Bold"/>
      <p:regular r:id="rId45"/>
    </p:embeddedFont>
    <p:embeddedFont>
      <p:font typeface="Open Sauce"/>
      <p:regular r:id="rId46"/>
    </p:embeddedFont>
    <p:embeddedFont>
      <p:font typeface="Open Sauce Bold"/>
      <p:regular r:id="rId47"/>
    </p:embeddedFont>
    <p:embeddedFont>
      <p:font typeface="Oswald" pitchFamily="2" charset="0"/>
      <p:regular r:id="rId48"/>
      <p:bold r:id="rId49"/>
    </p:embeddedFont>
    <p:embeddedFont>
      <p:font typeface="Oswald Bold"/>
      <p:regular r:id="rId50"/>
      <p:bold r:id="rId51"/>
    </p:embeddedFont>
    <p:embeddedFont>
      <p:font typeface="Times New Roman Bold" panose="02020803070505020304" pitchFamily="18" charset="0"/>
      <p:regular r:id="rId52"/>
      <p:bold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9" d="100"/>
          <a:sy n="39" d="100"/>
        </p:scale>
        <p:origin x="940" y="4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8.png"/><Relationship Id="rId4"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3.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s/_rels/slide1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21.sv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5.sv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8.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4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4.jpeg"/><Relationship Id="rId4" Type="http://schemas.openxmlformats.org/officeDocument/2006/relationships/image" Target="../media/image13.sv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5.jpe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7.jpe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084325" y="2552299"/>
            <a:ext cx="12119349" cy="6740065"/>
            <a:chOff x="0" y="0"/>
            <a:chExt cx="2340443" cy="1301616"/>
          </a:xfrm>
        </p:grpSpPr>
        <p:sp>
          <p:nvSpPr>
            <p:cNvPr id="6" name="Freeform 6"/>
            <p:cNvSpPr/>
            <p:nvPr/>
          </p:nvSpPr>
          <p:spPr>
            <a:xfrm>
              <a:off x="0" y="0"/>
              <a:ext cx="2340443" cy="1301616"/>
            </a:xfrm>
            <a:custGeom>
              <a:avLst/>
              <a:gdLst/>
              <a:ahLst/>
              <a:cxnLst/>
              <a:rect l="l" t="t" r="r" b="b"/>
              <a:pathLst>
                <a:path w="2340443" h="1301616">
                  <a:moveTo>
                    <a:pt x="0" y="0"/>
                  </a:moveTo>
                  <a:lnTo>
                    <a:pt x="2340443" y="0"/>
                  </a:lnTo>
                  <a:lnTo>
                    <a:pt x="2340443" y="1301616"/>
                  </a:lnTo>
                  <a:lnTo>
                    <a:pt x="0" y="1301616"/>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2340443" cy="1320666"/>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4236347" y="3080072"/>
            <a:ext cx="9815307" cy="5551169"/>
          </a:xfrm>
          <a:prstGeom prst="rect">
            <a:avLst/>
          </a:prstGeom>
        </p:spPr>
        <p:txBody>
          <a:bodyPr lIns="0" tIns="0" rIns="0" bIns="0" rtlCol="0" anchor="t">
            <a:spAutoFit/>
          </a:bodyPr>
          <a:lstStyle/>
          <a:p>
            <a:pPr algn="ctr">
              <a:lnSpc>
                <a:spcPts val="11040"/>
              </a:lnSpc>
            </a:pPr>
            <a:r>
              <a:rPr lang="en-US" sz="8000" b="1" spc="784">
                <a:solidFill>
                  <a:srgbClr val="231F20"/>
                </a:solidFill>
                <a:latin typeface="Oswald Bold"/>
                <a:ea typeface="Oswald Bold"/>
                <a:cs typeface="Oswald Bold"/>
                <a:sym typeface="Oswald Bold"/>
              </a:rPr>
              <a:t>THE CampusExpense Manager application</a:t>
            </a:r>
          </a:p>
        </p:txBody>
      </p:sp>
      <p:sp>
        <p:nvSpPr>
          <p:cNvPr id="10" name="TextBox 10"/>
          <p:cNvSpPr txBox="1"/>
          <p:nvPr/>
        </p:nvSpPr>
        <p:spPr>
          <a:xfrm>
            <a:off x="15393660" y="1538248"/>
            <a:ext cx="1865640" cy="284181"/>
          </a:xfrm>
          <a:prstGeom prst="rect">
            <a:avLst/>
          </a:prstGeom>
        </p:spPr>
        <p:txBody>
          <a:bodyPr lIns="0" tIns="0" rIns="0" bIns="0" rtlCol="0" anchor="t">
            <a:spAutoFit/>
          </a:bodyPr>
          <a:lstStyle/>
          <a:p>
            <a:pPr marL="0" lvl="0" indent="0" algn="ctr">
              <a:lnSpc>
                <a:spcPts val="2394"/>
              </a:lnSpc>
              <a:spcBef>
                <a:spcPct val="0"/>
              </a:spcBef>
            </a:pPr>
            <a:r>
              <a:rPr lang="en-US" sz="1735" b="1" spc="170">
                <a:solidFill>
                  <a:srgbClr val="231F20"/>
                </a:solidFill>
                <a:latin typeface="Montserrat Classic Bold"/>
                <a:ea typeface="Montserrat Classic Bold"/>
                <a:cs typeface="Montserrat Classic Bold"/>
                <a:sym typeface="Montserrat Classic Bold"/>
              </a:rPr>
              <a:t>GROUP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0778949" y="6680443"/>
            <a:ext cx="2831046" cy="280256"/>
          </a:xfrm>
          <a:custGeom>
            <a:avLst/>
            <a:gdLst/>
            <a:ahLst/>
            <a:cxnLst/>
            <a:rect l="l" t="t" r="r" b="b"/>
            <a:pathLst>
              <a:path w="2831046" h="280256">
                <a:moveTo>
                  <a:pt x="0" y="0"/>
                </a:moveTo>
                <a:lnTo>
                  <a:pt x="2831046" y="0"/>
                </a:lnTo>
                <a:lnTo>
                  <a:pt x="2831046" y="280257"/>
                </a:lnTo>
                <a:lnTo>
                  <a:pt x="0" y="280257"/>
                </a:lnTo>
                <a:lnTo>
                  <a:pt x="0" y="0"/>
                </a:lnTo>
                <a:close/>
              </a:path>
            </a:pathLst>
          </a:custGeom>
          <a:blipFill>
            <a:blip r:embed="rId5"/>
            <a:stretch>
              <a:fillRect t="-92530" b="-6977"/>
            </a:stretch>
          </a:blipFill>
        </p:spPr>
        <p:txBody>
          <a:bodyPr/>
          <a:lstStyle/>
          <a:p>
            <a:endParaRPr lang="en-US"/>
          </a:p>
        </p:txBody>
      </p:sp>
      <p:sp>
        <p:nvSpPr>
          <p:cNvPr id="5" name="Freeform 5"/>
          <p:cNvSpPr/>
          <p:nvPr/>
        </p:nvSpPr>
        <p:spPr>
          <a:xfrm rot="3407869">
            <a:off x="-5570476" y="11435023"/>
            <a:ext cx="12471670" cy="5351480"/>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TextBox 6"/>
          <p:cNvSpPr txBox="1"/>
          <p:nvPr/>
        </p:nvSpPr>
        <p:spPr>
          <a:xfrm>
            <a:off x="1028700" y="480831"/>
            <a:ext cx="11786054" cy="996931"/>
          </a:xfrm>
          <a:prstGeom prst="rect">
            <a:avLst/>
          </a:prstGeom>
        </p:spPr>
        <p:txBody>
          <a:bodyPr lIns="0" tIns="0" rIns="0" bIns="0" rtlCol="0" anchor="t">
            <a:spAutoFit/>
          </a:bodyPr>
          <a:lstStyle/>
          <a:p>
            <a:pPr marL="0" lvl="0" indent="0" algn="l">
              <a:lnSpc>
                <a:spcPts val="7698"/>
              </a:lnSpc>
            </a:pPr>
            <a:r>
              <a:rPr lang="en-US" sz="7332" spc="718">
                <a:solidFill>
                  <a:srgbClr val="231F20"/>
                </a:solidFill>
                <a:latin typeface="Oswald"/>
                <a:ea typeface="Oswald"/>
                <a:cs typeface="Oswald"/>
                <a:sym typeface="Oswald"/>
              </a:rPr>
              <a:t>Investor</a:t>
            </a:r>
          </a:p>
        </p:txBody>
      </p:sp>
      <p:sp>
        <p:nvSpPr>
          <p:cNvPr id="7" name="TextBox 7"/>
          <p:cNvSpPr txBox="1"/>
          <p:nvPr/>
        </p:nvSpPr>
        <p:spPr>
          <a:xfrm>
            <a:off x="423923" y="1744462"/>
            <a:ext cx="10355026" cy="3022634"/>
          </a:xfrm>
          <a:prstGeom prst="rect">
            <a:avLst/>
          </a:prstGeom>
        </p:spPr>
        <p:txBody>
          <a:bodyPr lIns="0" tIns="0" rIns="0" bIns="0" rtlCol="0" anchor="t">
            <a:spAutoFit/>
          </a:bodyPr>
          <a:lstStyle/>
          <a:p>
            <a:pPr algn="just">
              <a:lnSpc>
                <a:spcPts val="2674"/>
              </a:lnSpc>
            </a:pPr>
            <a:r>
              <a:rPr lang="en-US" sz="1938" spc="189">
                <a:solidFill>
                  <a:srgbClr val="231F20"/>
                </a:solidFill>
                <a:latin typeface="Times New Roman"/>
                <a:ea typeface="Times New Roman"/>
                <a:cs typeface="Times New Roman"/>
                <a:sym typeface="Times New Roman"/>
              </a:rPr>
              <a:t>Role: Mr. Long Ma is a strategic investor who will provide the necessary capital for the application development project "CampusExpense Manager". With extensive experience in the field of technology investment, he will play an important role in directing and financially supporting the development team.</a:t>
            </a:r>
          </a:p>
          <a:p>
            <a:pPr algn="just">
              <a:lnSpc>
                <a:spcPts val="2674"/>
              </a:lnSpc>
            </a:pPr>
            <a:endParaRPr lang="en-US" sz="1938" spc="189">
              <a:solidFill>
                <a:srgbClr val="231F20"/>
              </a:solidFill>
              <a:latin typeface="Times New Roman"/>
              <a:ea typeface="Times New Roman"/>
              <a:cs typeface="Times New Roman"/>
              <a:sym typeface="Times New Roman"/>
            </a:endParaRPr>
          </a:p>
          <a:p>
            <a:pPr algn="just">
              <a:lnSpc>
                <a:spcPts val="2674"/>
              </a:lnSpc>
            </a:pPr>
            <a:r>
              <a:rPr lang="en-US" sz="1938" spc="189">
                <a:solidFill>
                  <a:srgbClr val="231F20"/>
                </a:solidFill>
                <a:latin typeface="Times New Roman"/>
                <a:ea typeface="Times New Roman"/>
                <a:cs typeface="Times New Roman"/>
                <a:sym typeface="Times New Roman"/>
              </a:rPr>
              <a:t>Objectives and needs: Mr. Long's goal is to invest in projects with high growth potential, especially applications serving the needs of students. He looks for investment opportunities that can bring sustainable profits and contribute positively to the education community.</a:t>
            </a:r>
          </a:p>
        </p:txBody>
      </p:sp>
      <p:sp>
        <p:nvSpPr>
          <p:cNvPr id="8" name="TextBox 8"/>
          <p:cNvSpPr txBox="1"/>
          <p:nvPr/>
        </p:nvSpPr>
        <p:spPr>
          <a:xfrm>
            <a:off x="423923" y="5033795"/>
            <a:ext cx="10355026" cy="4488180"/>
          </a:xfrm>
          <a:prstGeom prst="rect">
            <a:avLst/>
          </a:prstGeom>
        </p:spPr>
        <p:txBody>
          <a:bodyPr lIns="0" tIns="0" rIns="0" bIns="0" rtlCol="0" anchor="t">
            <a:spAutoFit/>
          </a:bodyPr>
          <a:lstStyle/>
          <a:p>
            <a:pPr algn="just">
              <a:lnSpc>
                <a:spcPts val="2760"/>
              </a:lnSpc>
            </a:pPr>
            <a:r>
              <a:rPr lang="en-US" sz="2000" spc="196">
                <a:solidFill>
                  <a:srgbClr val="231F20"/>
                </a:solidFill>
                <a:latin typeface="Times New Roman"/>
                <a:ea typeface="Times New Roman"/>
                <a:cs typeface="Times New Roman"/>
                <a:sym typeface="Times New Roman"/>
              </a:rPr>
              <a:t>Investment: Mr. Long decided to invest 250 million VND in the project. This investment will be used for application development, marketing, and other support activities to ensure the success of the project.</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Contribution: In addition to providing capital, Mr. Long can also share his experience and knowledge in the fields of startups and product development. He can connect the development team with potential partners and markets, helping to expand the project scale.</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Challenges: One of the challenges that Mr. Long may face is accurately assessing the application's potential in a competitive market. He needs to consider factors such as market trends, user needs and application competitiveness.</a:t>
            </a:r>
          </a:p>
        </p:txBody>
      </p:sp>
      <p:grpSp>
        <p:nvGrpSpPr>
          <p:cNvPr id="9" name="Group 9"/>
          <p:cNvGrpSpPr/>
          <p:nvPr/>
        </p:nvGrpSpPr>
        <p:grpSpPr>
          <a:xfrm>
            <a:off x="11984537" y="0"/>
            <a:ext cx="6793601" cy="6676559"/>
            <a:chOff x="0" y="0"/>
            <a:chExt cx="827049" cy="812800"/>
          </a:xfrm>
        </p:grpSpPr>
        <p:sp>
          <p:nvSpPr>
            <p:cNvPr id="10" name="Freeform 10"/>
            <p:cNvSpPr/>
            <p:nvPr/>
          </p:nvSpPr>
          <p:spPr>
            <a:xfrm>
              <a:off x="0" y="0"/>
              <a:ext cx="827049" cy="812800"/>
            </a:xfrm>
            <a:custGeom>
              <a:avLst/>
              <a:gdLst/>
              <a:ahLst/>
              <a:cxnLst/>
              <a:rect l="l" t="t" r="r" b="b"/>
              <a:pathLst>
                <a:path w="827049" h="812800">
                  <a:moveTo>
                    <a:pt x="413524" y="0"/>
                  </a:moveTo>
                  <a:cubicBezTo>
                    <a:pt x="185141" y="0"/>
                    <a:pt x="0" y="181951"/>
                    <a:pt x="0" y="406400"/>
                  </a:cubicBezTo>
                  <a:cubicBezTo>
                    <a:pt x="0" y="630849"/>
                    <a:pt x="185141" y="812800"/>
                    <a:pt x="413524" y="812800"/>
                  </a:cubicBezTo>
                  <a:cubicBezTo>
                    <a:pt x="641907" y="812800"/>
                    <a:pt x="827049" y="630849"/>
                    <a:pt x="827049" y="406400"/>
                  </a:cubicBezTo>
                  <a:cubicBezTo>
                    <a:pt x="827049" y="181951"/>
                    <a:pt x="641907" y="0"/>
                    <a:pt x="413524" y="0"/>
                  </a:cubicBezTo>
                  <a:close/>
                </a:path>
              </a:pathLst>
            </a:custGeom>
            <a:solidFill>
              <a:srgbClr val="598196"/>
            </a:solidFill>
          </p:spPr>
          <p:txBody>
            <a:bodyPr/>
            <a:lstStyle/>
            <a:p>
              <a:endParaRPr lang="en-US"/>
            </a:p>
          </p:txBody>
        </p:sp>
        <p:sp>
          <p:nvSpPr>
            <p:cNvPr id="11" name="TextBox 11"/>
            <p:cNvSpPr txBox="1"/>
            <p:nvPr/>
          </p:nvSpPr>
          <p:spPr>
            <a:xfrm>
              <a:off x="77536" y="19050"/>
              <a:ext cx="671977" cy="717550"/>
            </a:xfrm>
            <a:prstGeom prst="rect">
              <a:avLst/>
            </a:prstGeom>
          </p:spPr>
          <p:txBody>
            <a:bodyPr lIns="50800" tIns="50800" rIns="50800" bIns="50800" rtlCol="0" anchor="ctr"/>
            <a:lstStyle/>
            <a:p>
              <a:pPr algn="ctr">
                <a:lnSpc>
                  <a:spcPts val="3640"/>
                </a:lnSpc>
              </a:pPr>
              <a:endParaRPr/>
            </a:p>
          </p:txBody>
        </p:sp>
      </p:grpSp>
      <p:grpSp>
        <p:nvGrpSpPr>
          <p:cNvPr id="12" name="Group 12"/>
          <p:cNvGrpSpPr/>
          <p:nvPr/>
        </p:nvGrpSpPr>
        <p:grpSpPr>
          <a:xfrm>
            <a:off x="12194472" y="196883"/>
            <a:ext cx="6247054" cy="6247054"/>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4488" r="-5798" b="-6790"/>
              </a:stretch>
            </a:blipFill>
          </p:spPr>
          <p:txBody>
            <a:bodyPr/>
            <a:lstStyle/>
            <a:p>
              <a:endParaRPr lang="en-US"/>
            </a:p>
          </p:txBody>
        </p:sp>
      </p:grpSp>
      <p:grpSp>
        <p:nvGrpSpPr>
          <p:cNvPr id="14" name="Group 14"/>
          <p:cNvGrpSpPr/>
          <p:nvPr/>
        </p:nvGrpSpPr>
        <p:grpSpPr>
          <a:xfrm>
            <a:off x="10985918" y="4280924"/>
            <a:ext cx="2417107" cy="2531835"/>
            <a:chOff x="0" y="0"/>
            <a:chExt cx="636604" cy="666821"/>
          </a:xfrm>
        </p:grpSpPr>
        <p:sp>
          <p:nvSpPr>
            <p:cNvPr id="15" name="Freeform 15"/>
            <p:cNvSpPr/>
            <p:nvPr/>
          </p:nvSpPr>
          <p:spPr>
            <a:xfrm>
              <a:off x="0" y="0"/>
              <a:ext cx="636604" cy="666821"/>
            </a:xfrm>
            <a:custGeom>
              <a:avLst/>
              <a:gdLst/>
              <a:ahLst/>
              <a:cxnLst/>
              <a:rect l="l" t="t" r="r" b="b"/>
              <a:pathLst>
                <a:path w="636604" h="666821">
                  <a:moveTo>
                    <a:pt x="0" y="0"/>
                  </a:moveTo>
                  <a:lnTo>
                    <a:pt x="636604" y="0"/>
                  </a:lnTo>
                  <a:lnTo>
                    <a:pt x="636604" y="666821"/>
                  </a:lnTo>
                  <a:lnTo>
                    <a:pt x="0" y="666821"/>
                  </a:lnTo>
                  <a:close/>
                </a:path>
              </a:pathLst>
            </a:custGeom>
            <a:solidFill>
              <a:srgbClr val="EFEFEF"/>
            </a:solidFill>
          </p:spPr>
          <p:txBody>
            <a:bodyPr/>
            <a:lstStyle/>
            <a:p>
              <a:endParaRPr lang="en-US"/>
            </a:p>
          </p:txBody>
        </p:sp>
        <p:sp>
          <p:nvSpPr>
            <p:cNvPr id="16" name="TextBox 16"/>
            <p:cNvSpPr txBox="1"/>
            <p:nvPr/>
          </p:nvSpPr>
          <p:spPr>
            <a:xfrm>
              <a:off x="0" y="-57150"/>
              <a:ext cx="636604" cy="723971"/>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7" name="Freeform 17"/>
          <p:cNvSpPr/>
          <p:nvPr/>
        </p:nvSpPr>
        <p:spPr>
          <a:xfrm>
            <a:off x="11205616" y="4541535"/>
            <a:ext cx="1977712" cy="2010612"/>
          </a:xfrm>
          <a:custGeom>
            <a:avLst/>
            <a:gdLst/>
            <a:ahLst/>
            <a:cxnLst/>
            <a:rect l="l" t="t" r="r" b="b"/>
            <a:pathLst>
              <a:path w="1977712" h="2010612">
                <a:moveTo>
                  <a:pt x="0" y="0"/>
                </a:moveTo>
                <a:lnTo>
                  <a:pt x="1977712" y="0"/>
                </a:lnTo>
                <a:lnTo>
                  <a:pt x="1977712" y="2010613"/>
                </a:lnTo>
                <a:lnTo>
                  <a:pt x="0" y="20106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8" name="TextBox 18"/>
          <p:cNvSpPr txBox="1"/>
          <p:nvPr/>
        </p:nvSpPr>
        <p:spPr>
          <a:xfrm>
            <a:off x="13609995" y="6752759"/>
            <a:ext cx="11786054" cy="674987"/>
          </a:xfrm>
          <a:prstGeom prst="rect">
            <a:avLst/>
          </a:prstGeom>
        </p:spPr>
        <p:txBody>
          <a:bodyPr lIns="0" tIns="0" rIns="0" bIns="0" rtlCol="0" anchor="t">
            <a:spAutoFit/>
          </a:bodyPr>
          <a:lstStyle/>
          <a:p>
            <a:pPr marL="0" lvl="0" indent="0" algn="l">
              <a:lnSpc>
                <a:spcPts val="5179"/>
              </a:lnSpc>
            </a:pPr>
            <a:r>
              <a:rPr lang="en-US" sz="4932" spc="483">
                <a:solidFill>
                  <a:srgbClr val="231F20"/>
                </a:solidFill>
                <a:latin typeface="Oswald"/>
                <a:ea typeface="Oswald"/>
                <a:cs typeface="Oswald"/>
                <a:sym typeface="Oswald"/>
              </a:rPr>
              <a:t>Mr. Long Ma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3094039" y="1384208"/>
            <a:ext cx="12895404" cy="8269178"/>
          </a:xfrm>
          <a:custGeom>
            <a:avLst/>
            <a:gdLst/>
            <a:ahLst/>
            <a:cxnLst/>
            <a:rect l="l" t="t" r="r" b="b"/>
            <a:pathLst>
              <a:path w="12895404" h="8269178">
                <a:moveTo>
                  <a:pt x="0" y="0"/>
                </a:moveTo>
                <a:lnTo>
                  <a:pt x="12895404" y="0"/>
                </a:lnTo>
                <a:lnTo>
                  <a:pt x="12895404" y="8269178"/>
                </a:lnTo>
                <a:lnTo>
                  <a:pt x="0" y="8269178"/>
                </a:lnTo>
                <a:lnTo>
                  <a:pt x="0" y="0"/>
                </a:lnTo>
                <a:close/>
              </a:path>
            </a:pathLst>
          </a:custGeom>
          <a:blipFill>
            <a:blip r:embed="rId7"/>
            <a:stretch>
              <a:fillRect/>
            </a:stretch>
          </a:blipFill>
        </p:spPr>
        <p:txBody>
          <a:bodyPr/>
          <a:lstStyle/>
          <a:p>
            <a:endParaRPr lang="en-US"/>
          </a:p>
        </p:txBody>
      </p:sp>
      <p:sp>
        <p:nvSpPr>
          <p:cNvPr id="6" name="TextBox 6"/>
          <p:cNvSpPr txBox="1"/>
          <p:nvPr/>
        </p:nvSpPr>
        <p:spPr>
          <a:xfrm>
            <a:off x="733485" y="188926"/>
            <a:ext cx="9619699" cy="1036320"/>
          </a:xfrm>
          <a:prstGeom prst="rect">
            <a:avLst/>
          </a:prstGeom>
        </p:spPr>
        <p:txBody>
          <a:bodyPr lIns="0" tIns="0" rIns="0" bIns="0" rtlCol="0" anchor="t">
            <a:spAutoFit/>
          </a:bodyPr>
          <a:lstStyle/>
          <a:p>
            <a:pPr algn="l">
              <a:lnSpc>
                <a:spcPts val="4140"/>
              </a:lnSpc>
            </a:pPr>
            <a:r>
              <a:rPr lang="en-US" sz="3000" b="1" spc="294">
                <a:solidFill>
                  <a:srgbClr val="231F20"/>
                </a:solidFill>
                <a:latin typeface="Oswald Bold"/>
                <a:ea typeface="Oswald Bold"/>
                <a:cs typeface="Oswald Bold"/>
                <a:sym typeface="Oswald Bold"/>
              </a:rPr>
              <a:t>Estimated budget for the CampusExpense Manager Application project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3074793" y="7477571"/>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3407869">
            <a:off x="12483633" y="928244"/>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TextBox 5"/>
          <p:cNvSpPr txBox="1"/>
          <p:nvPr/>
        </p:nvSpPr>
        <p:spPr>
          <a:xfrm>
            <a:off x="733485" y="188926"/>
            <a:ext cx="9619699" cy="1036320"/>
          </a:xfrm>
          <a:prstGeom prst="rect">
            <a:avLst/>
          </a:prstGeom>
        </p:spPr>
        <p:txBody>
          <a:bodyPr lIns="0" tIns="0" rIns="0" bIns="0" rtlCol="0" anchor="t">
            <a:spAutoFit/>
          </a:bodyPr>
          <a:lstStyle/>
          <a:p>
            <a:pPr algn="l">
              <a:lnSpc>
                <a:spcPts val="4140"/>
              </a:lnSpc>
            </a:pPr>
            <a:r>
              <a:rPr lang="en-US" sz="3000" b="1" spc="294">
                <a:solidFill>
                  <a:srgbClr val="231F20"/>
                </a:solidFill>
                <a:latin typeface="Oswald Bold"/>
                <a:ea typeface="Oswald Bold"/>
                <a:cs typeface="Oswald Bold"/>
                <a:sym typeface="Oswald Bold"/>
              </a:rPr>
              <a:t>Estimated budget for the CampusExpense Manager Application project</a:t>
            </a:r>
          </a:p>
        </p:txBody>
      </p:sp>
      <p:sp>
        <p:nvSpPr>
          <p:cNvPr id="6" name="TextBox 6"/>
          <p:cNvSpPr txBox="1"/>
          <p:nvPr/>
        </p:nvSpPr>
        <p:spPr>
          <a:xfrm>
            <a:off x="733485" y="1598684"/>
            <a:ext cx="10065583" cy="833247"/>
          </a:xfrm>
          <a:prstGeom prst="rect">
            <a:avLst/>
          </a:prstGeom>
        </p:spPr>
        <p:txBody>
          <a:bodyPr lIns="0" tIns="0" rIns="0" bIns="0" rtlCol="0" anchor="t">
            <a:spAutoFit/>
          </a:bodyPr>
          <a:lstStyle/>
          <a:p>
            <a:pPr algn="just">
              <a:lnSpc>
                <a:spcPts val="3173"/>
              </a:lnSpc>
            </a:pPr>
            <a:r>
              <a:rPr lang="en-US" sz="2299" b="1" spc="225">
                <a:solidFill>
                  <a:srgbClr val="231F20"/>
                </a:solidFill>
                <a:latin typeface="Times New Roman Bold"/>
                <a:ea typeface="Times New Roman Bold"/>
                <a:cs typeface="Times New Roman Bold"/>
                <a:sym typeface="Times New Roman Bold"/>
              </a:rPr>
              <a:t>Detailed Explanation</a:t>
            </a:r>
          </a:p>
          <a:p>
            <a:pPr algn="just">
              <a:lnSpc>
                <a:spcPts val="3173"/>
              </a:lnSpc>
            </a:pPr>
            <a:endParaRPr lang="en-US" sz="2299" b="1" spc="225">
              <a:solidFill>
                <a:srgbClr val="231F20"/>
              </a:solidFill>
              <a:latin typeface="Times New Roman Bold"/>
              <a:ea typeface="Times New Roman Bold"/>
              <a:cs typeface="Times New Roman Bold"/>
              <a:sym typeface="Times New Roman Bold"/>
            </a:endParaRPr>
          </a:p>
        </p:txBody>
      </p:sp>
      <p:sp>
        <p:nvSpPr>
          <p:cNvPr id="7" name="TextBox 7"/>
          <p:cNvSpPr txBox="1"/>
          <p:nvPr/>
        </p:nvSpPr>
        <p:spPr>
          <a:xfrm>
            <a:off x="510543" y="2355731"/>
            <a:ext cx="16015300" cy="5173980"/>
          </a:xfrm>
          <a:prstGeom prst="rect">
            <a:avLst/>
          </a:prstGeom>
        </p:spPr>
        <p:txBody>
          <a:bodyPr lIns="0" tIns="0" rIns="0" bIns="0" rtlCol="0" anchor="t">
            <a:spAutoFit/>
          </a:bodyPr>
          <a:lstStyle/>
          <a:p>
            <a:pPr algn="just">
              <a:lnSpc>
                <a:spcPts val="2760"/>
              </a:lnSpc>
            </a:pPr>
            <a:r>
              <a:rPr lang="en-US" sz="2000" spc="196">
                <a:solidFill>
                  <a:srgbClr val="231F20"/>
                </a:solidFill>
                <a:latin typeface="Times New Roman"/>
                <a:ea typeface="Times New Roman"/>
                <a:cs typeface="Times New Roman"/>
                <a:sym typeface="Times New Roman"/>
              </a:rPr>
              <a:t>Application Development: This is the largest expense, covering salaries for developers, designers, and IT specialists. This amount ensures that the application is developed with high quality and meets user needs.</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Marketing and Advertising: To attract users, an effective marketing campaign is essential. This budget will be used to promote the application on social media platforms and organize events to introduce the app to students.</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Operational Costs: After the application is launched, there will be ongoing costs to ensure that it runs smoothly and provides technical support to users.</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Market Research: Conducting surveys and research is crucial to understand user needs and preferences.</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Administrative Expenses: This includes daily expenses to maintain the operations of the development team and office.</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Contingency: It is always necessary to have a reserve for unexpected situations that may arise during the development and deployment of the application.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08250" y="2334028"/>
            <a:ext cx="7369574" cy="647719"/>
            <a:chOff x="0" y="0"/>
            <a:chExt cx="1940958" cy="170593"/>
          </a:xfrm>
        </p:grpSpPr>
        <p:sp>
          <p:nvSpPr>
            <p:cNvPr id="5" name="Freeform 5"/>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6" name="TextBox 6"/>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User Registration &amp; Authentication</a:t>
              </a:r>
            </a:p>
          </p:txBody>
        </p:sp>
      </p:grpSp>
      <p:sp>
        <p:nvSpPr>
          <p:cNvPr id="7" name="TextBox 7"/>
          <p:cNvSpPr txBox="1"/>
          <p:nvPr/>
        </p:nvSpPr>
        <p:spPr>
          <a:xfrm>
            <a:off x="537496" y="582082"/>
            <a:ext cx="12134040" cy="1165161"/>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Functional Requirements</a:t>
            </a:r>
          </a:p>
        </p:txBody>
      </p:sp>
      <p:sp>
        <p:nvSpPr>
          <p:cNvPr id="8" name="TextBox 8"/>
          <p:cNvSpPr txBox="1"/>
          <p:nvPr/>
        </p:nvSpPr>
        <p:spPr>
          <a:xfrm>
            <a:off x="1028700" y="3269747"/>
            <a:ext cx="7349124" cy="6779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Secure account creation and login to access personal expense data.</a:t>
            </a:r>
          </a:p>
        </p:txBody>
      </p:sp>
      <p:sp>
        <p:nvSpPr>
          <p:cNvPr id="9" name="Freeform 9"/>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9624341" y="2334028"/>
            <a:ext cx="7369574" cy="647719"/>
            <a:chOff x="0" y="0"/>
            <a:chExt cx="1940958" cy="170593"/>
          </a:xfrm>
        </p:grpSpPr>
        <p:sp>
          <p:nvSpPr>
            <p:cNvPr id="12" name="Freeform 12"/>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3" name="TextBox 13"/>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Expense Tracking</a:t>
              </a:r>
            </a:p>
          </p:txBody>
        </p:sp>
      </p:grpSp>
      <p:sp>
        <p:nvSpPr>
          <p:cNvPr id="14" name="TextBox 14"/>
          <p:cNvSpPr txBox="1"/>
          <p:nvPr/>
        </p:nvSpPr>
        <p:spPr>
          <a:xfrm>
            <a:off x="9644791" y="3269747"/>
            <a:ext cx="7349124" cy="6779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Add, edit, and categorize expenses with details (description, date, amount, category).</a:t>
            </a:r>
          </a:p>
        </p:txBody>
      </p:sp>
      <p:grpSp>
        <p:nvGrpSpPr>
          <p:cNvPr id="15" name="Group 15"/>
          <p:cNvGrpSpPr/>
          <p:nvPr/>
        </p:nvGrpSpPr>
        <p:grpSpPr>
          <a:xfrm>
            <a:off x="1028700" y="4699840"/>
            <a:ext cx="7369574" cy="647719"/>
            <a:chOff x="0" y="0"/>
            <a:chExt cx="1940958" cy="170593"/>
          </a:xfrm>
        </p:grpSpPr>
        <p:sp>
          <p:nvSpPr>
            <p:cNvPr id="16" name="Freeform 16"/>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7" name="TextBox 17"/>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Budget Setting</a:t>
              </a:r>
            </a:p>
          </p:txBody>
        </p:sp>
      </p:grpSp>
      <p:sp>
        <p:nvSpPr>
          <p:cNvPr id="18" name="TextBox 18"/>
          <p:cNvSpPr txBox="1"/>
          <p:nvPr/>
        </p:nvSpPr>
        <p:spPr>
          <a:xfrm>
            <a:off x="1049150" y="5635560"/>
            <a:ext cx="7349124" cy="6779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Set and adjust monthly budgets for categories (e.g., food, entertainment).</a:t>
            </a:r>
          </a:p>
        </p:txBody>
      </p:sp>
      <p:grpSp>
        <p:nvGrpSpPr>
          <p:cNvPr id="19" name="Group 19"/>
          <p:cNvGrpSpPr/>
          <p:nvPr/>
        </p:nvGrpSpPr>
        <p:grpSpPr>
          <a:xfrm>
            <a:off x="9644791" y="4699840"/>
            <a:ext cx="7369574" cy="647719"/>
            <a:chOff x="0" y="0"/>
            <a:chExt cx="1940958" cy="170593"/>
          </a:xfrm>
        </p:grpSpPr>
        <p:sp>
          <p:nvSpPr>
            <p:cNvPr id="20" name="Freeform 20"/>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21" name="TextBox 21"/>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Expense Overview</a:t>
              </a:r>
            </a:p>
          </p:txBody>
        </p:sp>
      </p:grpSp>
      <p:sp>
        <p:nvSpPr>
          <p:cNvPr id="22" name="TextBox 22"/>
          <p:cNvSpPr txBox="1"/>
          <p:nvPr/>
        </p:nvSpPr>
        <p:spPr>
          <a:xfrm>
            <a:off x="9665242" y="5635560"/>
            <a:ext cx="7328673" cy="1363742"/>
          </a:xfrm>
          <a:prstGeom prst="rect">
            <a:avLst/>
          </a:prstGeom>
        </p:spPr>
        <p:txBody>
          <a:bodyPr lIns="0" tIns="0" rIns="0" bIns="0" rtlCol="0" anchor="t">
            <a:spAutoFit/>
          </a:bodyPr>
          <a:lstStyle/>
          <a:p>
            <a:pPr algn="l">
              <a:lnSpc>
                <a:spcPts val="2774"/>
              </a:lnSpc>
            </a:pPr>
            <a:r>
              <a:rPr lang="en-US" sz="2010" spc="197">
                <a:solidFill>
                  <a:srgbClr val="231F20"/>
                </a:solidFill>
                <a:latin typeface="DM Sans"/>
                <a:ea typeface="DM Sans"/>
                <a:cs typeface="DM Sans"/>
                <a:sym typeface="DM Sans"/>
              </a:rPr>
              <a:t>Summarize monthly expenses, remaining budget, and category breakdowns.</a:t>
            </a:r>
          </a:p>
          <a:p>
            <a:pPr algn="l">
              <a:lnSpc>
                <a:spcPts val="2774"/>
              </a:lnSpc>
            </a:pPr>
            <a:r>
              <a:rPr lang="en-US" sz="2010" spc="197">
                <a:solidFill>
                  <a:srgbClr val="231F20"/>
                </a:solidFill>
                <a:latin typeface="DM Sans"/>
                <a:ea typeface="DM Sans"/>
                <a:cs typeface="DM Sans"/>
                <a:sym typeface="DM Sans"/>
              </a:rPr>
              <a:t>Display expense trends over time.</a:t>
            </a: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08250" y="2334028"/>
            <a:ext cx="7369574" cy="647719"/>
            <a:chOff x="0" y="0"/>
            <a:chExt cx="1940958" cy="170593"/>
          </a:xfrm>
        </p:grpSpPr>
        <p:sp>
          <p:nvSpPr>
            <p:cNvPr id="5" name="Freeform 5"/>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6" name="TextBox 6"/>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Recurring Expenses</a:t>
              </a:r>
            </a:p>
          </p:txBody>
        </p:sp>
      </p:grpSp>
      <p:sp>
        <p:nvSpPr>
          <p:cNvPr id="7" name="TextBox 7"/>
          <p:cNvSpPr txBox="1"/>
          <p:nvPr/>
        </p:nvSpPr>
        <p:spPr>
          <a:xfrm>
            <a:off x="537496" y="582082"/>
            <a:ext cx="12134040" cy="1165161"/>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Functional Requirements</a:t>
            </a:r>
          </a:p>
        </p:txBody>
      </p:sp>
      <p:sp>
        <p:nvSpPr>
          <p:cNvPr id="8" name="TextBox 8"/>
          <p:cNvSpPr txBox="1"/>
          <p:nvPr/>
        </p:nvSpPr>
        <p:spPr>
          <a:xfrm>
            <a:off x="1028700" y="3269747"/>
            <a:ext cx="7349124" cy="6779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Add recurring expenses with start/end dates, automatically included in monthly budget.</a:t>
            </a:r>
          </a:p>
        </p:txBody>
      </p:sp>
      <p:sp>
        <p:nvSpPr>
          <p:cNvPr id="9" name="Freeform 9"/>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9624341" y="2334028"/>
            <a:ext cx="7369574" cy="647719"/>
            <a:chOff x="0" y="0"/>
            <a:chExt cx="1940958" cy="170593"/>
          </a:xfrm>
        </p:grpSpPr>
        <p:sp>
          <p:nvSpPr>
            <p:cNvPr id="12" name="Freeform 12"/>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3" name="TextBox 13"/>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Expense Reports</a:t>
              </a:r>
            </a:p>
          </p:txBody>
        </p:sp>
      </p:grpSp>
      <p:sp>
        <p:nvSpPr>
          <p:cNvPr id="14" name="TextBox 14"/>
          <p:cNvSpPr txBox="1"/>
          <p:nvPr/>
        </p:nvSpPr>
        <p:spPr>
          <a:xfrm>
            <a:off x="9644791" y="3269747"/>
            <a:ext cx="7349124" cy="6779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Generate detailed reports by time period (e.g., monthly, annually) with category breakdown.</a:t>
            </a:r>
          </a:p>
        </p:txBody>
      </p:sp>
      <p:grpSp>
        <p:nvGrpSpPr>
          <p:cNvPr id="15" name="Group 15"/>
          <p:cNvGrpSpPr/>
          <p:nvPr/>
        </p:nvGrpSpPr>
        <p:grpSpPr>
          <a:xfrm>
            <a:off x="1028700" y="4699840"/>
            <a:ext cx="7369574" cy="647719"/>
            <a:chOff x="0" y="0"/>
            <a:chExt cx="1940958" cy="170593"/>
          </a:xfrm>
        </p:grpSpPr>
        <p:sp>
          <p:nvSpPr>
            <p:cNvPr id="16" name="Freeform 16"/>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7" name="TextBox 17"/>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Expense Notifications</a:t>
              </a:r>
            </a:p>
          </p:txBody>
        </p:sp>
      </p:grpSp>
      <p:sp>
        <p:nvSpPr>
          <p:cNvPr id="18" name="TextBox 18"/>
          <p:cNvSpPr txBox="1"/>
          <p:nvPr/>
        </p:nvSpPr>
        <p:spPr>
          <a:xfrm>
            <a:off x="1049150" y="5635560"/>
            <a:ext cx="7349124" cy="6779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Send reminders when approaching or exceeding budget limits.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08250" y="2334028"/>
            <a:ext cx="7369574" cy="647719"/>
            <a:chOff x="0" y="0"/>
            <a:chExt cx="1940958" cy="170593"/>
          </a:xfrm>
        </p:grpSpPr>
        <p:sp>
          <p:nvSpPr>
            <p:cNvPr id="5" name="Freeform 5"/>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6" name="TextBox 6"/>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Performance</a:t>
              </a:r>
            </a:p>
          </p:txBody>
        </p:sp>
      </p:grpSp>
      <p:sp>
        <p:nvSpPr>
          <p:cNvPr id="7" name="TextBox 7"/>
          <p:cNvSpPr txBox="1"/>
          <p:nvPr/>
        </p:nvSpPr>
        <p:spPr>
          <a:xfrm>
            <a:off x="537496" y="582082"/>
            <a:ext cx="13942226" cy="1165161"/>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Non-Functional Requirements</a:t>
            </a:r>
          </a:p>
        </p:txBody>
      </p:sp>
      <p:sp>
        <p:nvSpPr>
          <p:cNvPr id="8" name="TextBox 8"/>
          <p:cNvSpPr txBox="1"/>
          <p:nvPr/>
        </p:nvSpPr>
        <p:spPr>
          <a:xfrm>
            <a:off x="1028700" y="3269747"/>
            <a:ext cx="7349124" cy="6779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Smooth, responsive user experience, even with extensive data.</a:t>
            </a:r>
          </a:p>
        </p:txBody>
      </p:sp>
      <p:sp>
        <p:nvSpPr>
          <p:cNvPr id="9" name="Freeform 9"/>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9624341" y="2334028"/>
            <a:ext cx="7369574" cy="647719"/>
            <a:chOff x="0" y="0"/>
            <a:chExt cx="1940958" cy="170593"/>
          </a:xfrm>
        </p:grpSpPr>
        <p:sp>
          <p:nvSpPr>
            <p:cNvPr id="12" name="Freeform 12"/>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3" name="TextBox 13"/>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User-Friendly Interface</a:t>
              </a:r>
            </a:p>
          </p:txBody>
        </p:sp>
      </p:grpSp>
      <p:sp>
        <p:nvSpPr>
          <p:cNvPr id="14" name="TextBox 14"/>
          <p:cNvSpPr txBox="1"/>
          <p:nvPr/>
        </p:nvSpPr>
        <p:spPr>
          <a:xfrm>
            <a:off x="9644791" y="3269747"/>
            <a:ext cx="7349124" cy="6779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Intuitive design with clear labels and easy navigation.</a:t>
            </a:r>
          </a:p>
        </p:txBody>
      </p:sp>
      <p:grpSp>
        <p:nvGrpSpPr>
          <p:cNvPr id="15" name="Group 15"/>
          <p:cNvGrpSpPr/>
          <p:nvPr/>
        </p:nvGrpSpPr>
        <p:grpSpPr>
          <a:xfrm>
            <a:off x="1028700" y="4699840"/>
            <a:ext cx="7369574" cy="647719"/>
            <a:chOff x="0" y="0"/>
            <a:chExt cx="1940958" cy="170593"/>
          </a:xfrm>
        </p:grpSpPr>
        <p:sp>
          <p:nvSpPr>
            <p:cNvPr id="16" name="Freeform 16"/>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7" name="TextBox 17"/>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Platform Compatibility</a:t>
              </a:r>
            </a:p>
          </p:txBody>
        </p:sp>
      </p:grpSp>
      <p:sp>
        <p:nvSpPr>
          <p:cNvPr id="18" name="TextBox 18"/>
          <p:cNvSpPr txBox="1"/>
          <p:nvPr/>
        </p:nvSpPr>
        <p:spPr>
          <a:xfrm>
            <a:off x="1049150" y="5635560"/>
            <a:ext cx="7349124" cy="3350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Available on both Android and iOS.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08250" y="2334028"/>
            <a:ext cx="7369574" cy="647719"/>
            <a:chOff x="0" y="0"/>
            <a:chExt cx="1940958" cy="170593"/>
          </a:xfrm>
        </p:grpSpPr>
        <p:sp>
          <p:nvSpPr>
            <p:cNvPr id="5" name="Freeform 5"/>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6" name="TextBox 6"/>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Data Security</a:t>
              </a:r>
            </a:p>
          </p:txBody>
        </p:sp>
      </p:grpSp>
      <p:sp>
        <p:nvSpPr>
          <p:cNvPr id="7" name="TextBox 7"/>
          <p:cNvSpPr txBox="1"/>
          <p:nvPr/>
        </p:nvSpPr>
        <p:spPr>
          <a:xfrm>
            <a:off x="537496" y="582082"/>
            <a:ext cx="13942226" cy="1165161"/>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Non-Functional Requirements</a:t>
            </a:r>
          </a:p>
        </p:txBody>
      </p:sp>
      <p:sp>
        <p:nvSpPr>
          <p:cNvPr id="8" name="TextBox 8"/>
          <p:cNvSpPr txBox="1"/>
          <p:nvPr/>
        </p:nvSpPr>
        <p:spPr>
          <a:xfrm>
            <a:off x="1028700" y="3269747"/>
            <a:ext cx="7349124" cy="6779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Secure storage with encryption, adherence to data privacy standards.</a:t>
            </a:r>
          </a:p>
        </p:txBody>
      </p:sp>
      <p:sp>
        <p:nvSpPr>
          <p:cNvPr id="9" name="Freeform 9"/>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9624341" y="2334028"/>
            <a:ext cx="7369574" cy="647719"/>
            <a:chOff x="0" y="0"/>
            <a:chExt cx="1940958" cy="170593"/>
          </a:xfrm>
        </p:grpSpPr>
        <p:sp>
          <p:nvSpPr>
            <p:cNvPr id="12" name="Freeform 12"/>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3" name="TextBox 13"/>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Feedback and Support</a:t>
              </a:r>
            </a:p>
          </p:txBody>
        </p:sp>
      </p:grpSp>
      <p:sp>
        <p:nvSpPr>
          <p:cNvPr id="14" name="TextBox 14"/>
          <p:cNvSpPr txBox="1"/>
          <p:nvPr/>
        </p:nvSpPr>
        <p:spPr>
          <a:xfrm>
            <a:off x="9644791" y="3269747"/>
            <a:ext cx="7349124" cy="6779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In-app feedback form; team actively monitors and addresses user feedback.</a:t>
            </a:r>
          </a:p>
        </p:txBody>
      </p:sp>
      <p:grpSp>
        <p:nvGrpSpPr>
          <p:cNvPr id="15" name="Group 15"/>
          <p:cNvGrpSpPr/>
          <p:nvPr/>
        </p:nvGrpSpPr>
        <p:grpSpPr>
          <a:xfrm>
            <a:off x="1028700" y="4699840"/>
            <a:ext cx="7369574" cy="647719"/>
            <a:chOff x="0" y="0"/>
            <a:chExt cx="1940958" cy="170593"/>
          </a:xfrm>
        </p:grpSpPr>
        <p:sp>
          <p:nvSpPr>
            <p:cNvPr id="16" name="Freeform 16"/>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7" name="TextBox 17"/>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Monetization (Optional)</a:t>
              </a:r>
            </a:p>
          </p:txBody>
        </p:sp>
      </p:grpSp>
      <p:sp>
        <p:nvSpPr>
          <p:cNvPr id="18" name="TextBox 18"/>
          <p:cNvSpPr txBox="1"/>
          <p:nvPr/>
        </p:nvSpPr>
        <p:spPr>
          <a:xfrm>
            <a:off x="1049150" y="5635560"/>
            <a:ext cx="7349124" cy="677942"/>
          </a:xfrm>
          <a:prstGeom prst="rect">
            <a:avLst/>
          </a:prstGeom>
        </p:spPr>
        <p:txBody>
          <a:bodyPr lIns="0" tIns="0" rIns="0" bIns="0" rtlCol="0" anchor="t">
            <a:spAutoFit/>
          </a:bodyPr>
          <a:lstStyle/>
          <a:p>
            <a:pPr marL="0" lvl="0" indent="0" algn="l">
              <a:lnSpc>
                <a:spcPts val="2774"/>
              </a:lnSpc>
              <a:spcBef>
                <a:spcPct val="0"/>
              </a:spcBef>
            </a:pPr>
            <a:r>
              <a:rPr lang="en-US" sz="2010" spc="197">
                <a:solidFill>
                  <a:srgbClr val="231F20"/>
                </a:solidFill>
                <a:latin typeface="DM Sans"/>
                <a:ea typeface="DM Sans"/>
                <a:cs typeface="DM Sans"/>
                <a:sym typeface="DM Sans"/>
              </a:rPr>
              <a:t>Future updates may include in-app ads or premium features; prioritize core functionality first.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08250" y="2334028"/>
            <a:ext cx="7369574" cy="647719"/>
            <a:chOff x="0" y="0"/>
            <a:chExt cx="1940958" cy="170593"/>
          </a:xfrm>
        </p:grpSpPr>
        <p:sp>
          <p:nvSpPr>
            <p:cNvPr id="5" name="Freeform 5"/>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6" name="TextBox 6"/>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Limited Experience</a:t>
              </a:r>
            </a:p>
          </p:txBody>
        </p:sp>
      </p:grpSp>
      <p:sp>
        <p:nvSpPr>
          <p:cNvPr id="7" name="TextBox 7"/>
          <p:cNvSpPr txBox="1"/>
          <p:nvPr/>
        </p:nvSpPr>
        <p:spPr>
          <a:xfrm>
            <a:off x="1008250" y="3269747"/>
            <a:ext cx="7349124" cy="27353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Description: The development team has limited experience in mobile app development, which can lead to challenges in understanding best practices and optimizing the development process.</a:t>
            </a:r>
          </a:p>
          <a:p>
            <a:pPr marL="434050" lvl="1" indent="-217025" algn="l">
              <a:lnSpc>
                <a:spcPts val="2774"/>
              </a:lnSpc>
              <a:spcBef>
                <a:spcPct val="0"/>
              </a:spcBef>
              <a:buFont typeface="Arial"/>
              <a:buChar char="•"/>
            </a:pPr>
            <a:r>
              <a:rPr lang="en-US" sz="2010" spc="197">
                <a:solidFill>
                  <a:srgbClr val="231F20"/>
                </a:solidFill>
                <a:latin typeface="DM Sans"/>
                <a:ea typeface="DM Sans"/>
                <a:cs typeface="DM Sans"/>
                <a:sym typeface="DM Sans"/>
              </a:rPr>
              <a:t>Impact: This may result in longer development times, increased errors, and potential rework.</a:t>
            </a: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sp>
        <p:nvSpPr>
          <p:cNvPr id="8" name="Freeform 8"/>
          <p:cNvSpPr/>
          <p:nvPr/>
        </p:nvSpPr>
        <p:spPr>
          <a:xfrm>
            <a:off x="14761563" y="-4129145"/>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9624341" y="2334028"/>
            <a:ext cx="7369574" cy="647719"/>
            <a:chOff x="0" y="0"/>
            <a:chExt cx="1940958" cy="170593"/>
          </a:xfrm>
        </p:grpSpPr>
        <p:sp>
          <p:nvSpPr>
            <p:cNvPr id="11" name="Freeform 11"/>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2" name="TextBox 12"/>
            <p:cNvSpPr txBox="1"/>
            <p:nvPr/>
          </p:nvSpPr>
          <p:spPr>
            <a:xfrm>
              <a:off x="0" y="-57150"/>
              <a:ext cx="1940958" cy="227743"/>
            </a:xfrm>
            <a:prstGeom prst="rect">
              <a:avLst/>
            </a:prstGeom>
          </p:spPr>
          <p:txBody>
            <a:bodyPr lIns="50800" tIns="50800" rIns="50800" bIns="50800" rtlCol="0" anchor="ctr"/>
            <a:lstStyle/>
            <a:p>
              <a:pPr algn="ctr">
                <a:lnSpc>
                  <a:spcPts val="4114"/>
                </a:lnSpc>
                <a:spcBef>
                  <a:spcPct val="0"/>
                </a:spcBef>
              </a:pPr>
              <a:r>
                <a:rPr lang="en-US" sz="2981" b="1" spc="29">
                  <a:solidFill>
                    <a:srgbClr val="FFFFFF"/>
                  </a:solidFill>
                  <a:latin typeface="DM Sans Bold"/>
                  <a:ea typeface="DM Sans Bold"/>
                  <a:cs typeface="DM Sans Bold"/>
                  <a:sym typeface="DM Sans Bold"/>
                </a:rPr>
                <a:t>Scope Creep</a:t>
              </a:r>
            </a:p>
          </p:txBody>
        </p:sp>
      </p:grpSp>
      <p:sp>
        <p:nvSpPr>
          <p:cNvPr id="13" name="TextBox 13"/>
          <p:cNvSpPr txBox="1"/>
          <p:nvPr/>
        </p:nvSpPr>
        <p:spPr>
          <a:xfrm>
            <a:off x="9644791" y="3269747"/>
            <a:ext cx="7349124" cy="23924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Description: As stakeholders provide feedback, there may be a tendency to add new features or change requirements.</a:t>
            </a:r>
          </a:p>
          <a:p>
            <a:pPr marL="434050" lvl="1" indent="-217025" algn="l">
              <a:lnSpc>
                <a:spcPts val="2774"/>
              </a:lnSpc>
              <a:spcBef>
                <a:spcPct val="0"/>
              </a:spcBef>
              <a:buFont typeface="Arial"/>
              <a:buChar char="•"/>
            </a:pPr>
            <a:r>
              <a:rPr lang="en-US" sz="2010" spc="197">
                <a:solidFill>
                  <a:srgbClr val="231F20"/>
                </a:solidFill>
                <a:latin typeface="DM Sans"/>
                <a:ea typeface="DM Sans"/>
                <a:cs typeface="DM Sans"/>
                <a:sym typeface="DM Sans"/>
              </a:rPr>
              <a:t>Impact: This can extend the timeline and strain resources, making it difficult to meet the original project objectives.</a:t>
            </a: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grpSp>
        <p:nvGrpSpPr>
          <p:cNvPr id="14" name="Group 14"/>
          <p:cNvGrpSpPr/>
          <p:nvPr/>
        </p:nvGrpSpPr>
        <p:grpSpPr>
          <a:xfrm>
            <a:off x="1028700" y="6071953"/>
            <a:ext cx="7369574" cy="647719"/>
            <a:chOff x="0" y="0"/>
            <a:chExt cx="1940958" cy="170593"/>
          </a:xfrm>
        </p:grpSpPr>
        <p:sp>
          <p:nvSpPr>
            <p:cNvPr id="15" name="Freeform 15"/>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6" name="TextBox 16"/>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Tight Timeline</a:t>
              </a:r>
            </a:p>
          </p:txBody>
        </p:sp>
      </p:grpSp>
      <p:sp>
        <p:nvSpPr>
          <p:cNvPr id="17" name="TextBox 17"/>
          <p:cNvSpPr txBox="1"/>
          <p:nvPr/>
        </p:nvSpPr>
        <p:spPr>
          <a:xfrm>
            <a:off x="1314535" y="6681573"/>
            <a:ext cx="7349124" cy="2392442"/>
          </a:xfrm>
          <a:prstGeom prst="rect">
            <a:avLst/>
          </a:prstGeom>
        </p:spPr>
        <p:txBody>
          <a:bodyPr lIns="0" tIns="0" rIns="0" bIns="0" rtlCol="0" anchor="t">
            <a:spAutoFit/>
          </a:bodyPr>
          <a:lstStyle/>
          <a:p>
            <a:pPr algn="l">
              <a:lnSpc>
                <a:spcPts val="2774"/>
              </a:lnSpc>
            </a:pPr>
            <a:endParaRP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Description: The project has a strict 12-week timeline from concept to launch.</a:t>
            </a:r>
          </a:p>
          <a:p>
            <a:pPr marL="434050" lvl="1" indent="-217025" algn="l">
              <a:lnSpc>
                <a:spcPts val="2774"/>
              </a:lnSpc>
              <a:spcBef>
                <a:spcPct val="0"/>
              </a:spcBef>
              <a:buFont typeface="Arial"/>
              <a:buChar char="•"/>
            </a:pPr>
            <a:r>
              <a:rPr lang="en-US" sz="2010" spc="197">
                <a:solidFill>
                  <a:srgbClr val="231F20"/>
                </a:solidFill>
                <a:latin typeface="DM Sans"/>
                <a:ea typeface="DM Sans"/>
                <a:cs typeface="DM Sans"/>
                <a:sym typeface="DM Sans"/>
              </a:rPr>
              <a:t>Impact: This may lead to rushed development, inadequate testing, and potential compromises on quality if not managed effectively.</a:t>
            </a: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grpSp>
        <p:nvGrpSpPr>
          <p:cNvPr id="18" name="Group 18"/>
          <p:cNvGrpSpPr/>
          <p:nvPr/>
        </p:nvGrpSpPr>
        <p:grpSpPr>
          <a:xfrm>
            <a:off x="9624341" y="6071953"/>
            <a:ext cx="7369574" cy="647719"/>
            <a:chOff x="0" y="0"/>
            <a:chExt cx="1940958" cy="170593"/>
          </a:xfrm>
        </p:grpSpPr>
        <p:sp>
          <p:nvSpPr>
            <p:cNvPr id="19" name="Freeform 19"/>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20" name="TextBox 20"/>
            <p:cNvSpPr txBox="1"/>
            <p:nvPr/>
          </p:nvSpPr>
          <p:spPr>
            <a:xfrm>
              <a:off x="0" y="-57150"/>
              <a:ext cx="1940958" cy="227743"/>
            </a:xfrm>
            <a:prstGeom prst="rect">
              <a:avLst/>
            </a:prstGeom>
          </p:spPr>
          <p:txBody>
            <a:bodyPr lIns="50800" tIns="50800" rIns="50800" bIns="50800" rtlCol="0" anchor="ctr"/>
            <a:lstStyle/>
            <a:p>
              <a:pPr algn="ctr">
                <a:lnSpc>
                  <a:spcPts val="4114"/>
                </a:lnSpc>
                <a:spcBef>
                  <a:spcPct val="0"/>
                </a:spcBef>
              </a:pPr>
              <a:r>
                <a:rPr lang="en-US" sz="2981" b="1" spc="29">
                  <a:solidFill>
                    <a:srgbClr val="FFFFFF"/>
                  </a:solidFill>
                  <a:latin typeface="DM Sans Bold"/>
                  <a:ea typeface="DM Sans Bold"/>
                  <a:cs typeface="DM Sans Bold"/>
                  <a:sym typeface="DM Sans Bold"/>
                </a:rPr>
                <a:t> Technical Challenges</a:t>
              </a:r>
            </a:p>
          </p:txBody>
        </p:sp>
      </p:grpSp>
      <p:sp>
        <p:nvSpPr>
          <p:cNvPr id="21" name="TextBox 21"/>
          <p:cNvSpPr txBox="1"/>
          <p:nvPr/>
        </p:nvSpPr>
        <p:spPr>
          <a:xfrm>
            <a:off x="9624341" y="7005423"/>
            <a:ext cx="7349124" cy="23924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Description: Integrating various technologies and ensuring compatibility between iOS and Android platforms can be complex.</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Impact: Technical issues may arise, leading to delays and requiring additional resources for troubleshooting.</a:t>
            </a: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grpSp>
        <p:nvGrpSpPr>
          <p:cNvPr id="22" name="Group 22"/>
          <p:cNvGrpSpPr/>
          <p:nvPr/>
        </p:nvGrpSpPr>
        <p:grpSpPr>
          <a:xfrm>
            <a:off x="0" y="4315"/>
            <a:ext cx="18288000" cy="2048770"/>
            <a:chOff x="0" y="0"/>
            <a:chExt cx="4816593" cy="539594"/>
          </a:xfrm>
        </p:grpSpPr>
        <p:sp>
          <p:nvSpPr>
            <p:cNvPr id="23" name="Freeform 23"/>
            <p:cNvSpPr/>
            <p:nvPr/>
          </p:nvSpPr>
          <p:spPr>
            <a:xfrm>
              <a:off x="0" y="0"/>
              <a:ext cx="4816592" cy="539594"/>
            </a:xfrm>
            <a:custGeom>
              <a:avLst/>
              <a:gdLst/>
              <a:ahLst/>
              <a:cxnLst/>
              <a:rect l="l" t="t" r="r" b="b"/>
              <a:pathLst>
                <a:path w="4816592" h="539594">
                  <a:moveTo>
                    <a:pt x="0" y="0"/>
                  </a:moveTo>
                  <a:lnTo>
                    <a:pt x="4816592" y="0"/>
                  </a:lnTo>
                  <a:lnTo>
                    <a:pt x="4816592" y="539594"/>
                  </a:lnTo>
                  <a:lnTo>
                    <a:pt x="0" y="539594"/>
                  </a:lnTo>
                  <a:close/>
                </a:path>
              </a:pathLst>
            </a:custGeom>
            <a:solidFill>
              <a:srgbClr val="1A1A1A"/>
            </a:solidFill>
          </p:spPr>
          <p:txBody>
            <a:bodyPr/>
            <a:lstStyle/>
            <a:p>
              <a:endParaRPr lang="en-US"/>
            </a:p>
          </p:txBody>
        </p:sp>
        <p:sp>
          <p:nvSpPr>
            <p:cNvPr id="24" name="TextBox 24"/>
            <p:cNvSpPr txBox="1"/>
            <p:nvPr/>
          </p:nvSpPr>
          <p:spPr>
            <a:xfrm>
              <a:off x="0" y="-19050"/>
              <a:ext cx="4816593" cy="558644"/>
            </a:xfrm>
            <a:prstGeom prst="rect">
              <a:avLst/>
            </a:prstGeom>
          </p:spPr>
          <p:txBody>
            <a:bodyPr lIns="50800" tIns="50800" rIns="50800" bIns="50800" rtlCol="0" anchor="ctr"/>
            <a:lstStyle/>
            <a:p>
              <a:pPr algn="ctr">
                <a:lnSpc>
                  <a:spcPts val="2859"/>
                </a:lnSpc>
              </a:pPr>
              <a:endParaRPr/>
            </a:p>
          </p:txBody>
        </p:sp>
      </p:grpSp>
      <p:sp>
        <p:nvSpPr>
          <p:cNvPr id="25" name="TextBox 25"/>
          <p:cNvSpPr txBox="1"/>
          <p:nvPr/>
        </p:nvSpPr>
        <p:spPr>
          <a:xfrm>
            <a:off x="2286288" y="201212"/>
            <a:ext cx="12142171" cy="1578776"/>
          </a:xfrm>
          <a:prstGeom prst="rect">
            <a:avLst/>
          </a:prstGeom>
        </p:spPr>
        <p:txBody>
          <a:bodyPr lIns="0" tIns="0" rIns="0" bIns="0" rtlCol="0" anchor="t">
            <a:spAutoFit/>
          </a:bodyPr>
          <a:lstStyle/>
          <a:p>
            <a:pPr algn="ctr">
              <a:lnSpc>
                <a:spcPts val="6372"/>
              </a:lnSpc>
            </a:pPr>
            <a:r>
              <a:rPr lang="en-US" sz="4617" b="1" spc="244">
                <a:solidFill>
                  <a:srgbClr val="FFFAEB"/>
                </a:solidFill>
                <a:latin typeface="Oswald Bold"/>
                <a:ea typeface="Oswald Bold"/>
                <a:cs typeface="Oswald Bold"/>
                <a:sym typeface="Oswald Bold"/>
              </a:rPr>
              <a:t>Project difficulties how to overcome expense management system</a:t>
            </a:r>
          </a:p>
        </p:txBody>
      </p:sp>
      <p:sp>
        <p:nvSpPr>
          <p:cNvPr id="26" name="Freeform 26"/>
          <p:cNvSpPr/>
          <p:nvPr/>
        </p:nvSpPr>
        <p:spPr>
          <a:xfrm>
            <a:off x="15336726" y="-3903433"/>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08250" y="2334028"/>
            <a:ext cx="7369574" cy="649969"/>
            <a:chOff x="0" y="0"/>
            <a:chExt cx="1940958" cy="171185"/>
          </a:xfrm>
        </p:grpSpPr>
        <p:sp>
          <p:nvSpPr>
            <p:cNvPr id="5" name="Freeform 5"/>
            <p:cNvSpPr/>
            <p:nvPr/>
          </p:nvSpPr>
          <p:spPr>
            <a:xfrm>
              <a:off x="0" y="0"/>
              <a:ext cx="1940958" cy="171185"/>
            </a:xfrm>
            <a:custGeom>
              <a:avLst/>
              <a:gdLst/>
              <a:ahLst/>
              <a:cxnLst/>
              <a:rect l="l" t="t" r="r" b="b"/>
              <a:pathLst>
                <a:path w="1940958" h="171185">
                  <a:moveTo>
                    <a:pt x="0" y="0"/>
                  </a:moveTo>
                  <a:lnTo>
                    <a:pt x="1940958" y="0"/>
                  </a:lnTo>
                  <a:lnTo>
                    <a:pt x="1940958" y="171185"/>
                  </a:lnTo>
                  <a:lnTo>
                    <a:pt x="0" y="171185"/>
                  </a:lnTo>
                  <a:close/>
                </a:path>
              </a:pathLst>
            </a:custGeom>
            <a:solidFill>
              <a:srgbClr val="1A1A1A"/>
            </a:solidFill>
          </p:spPr>
          <p:txBody>
            <a:bodyPr/>
            <a:lstStyle/>
            <a:p>
              <a:endParaRPr lang="en-US"/>
            </a:p>
          </p:txBody>
        </p:sp>
        <p:sp>
          <p:nvSpPr>
            <p:cNvPr id="6" name="TextBox 6"/>
            <p:cNvSpPr txBox="1"/>
            <p:nvPr/>
          </p:nvSpPr>
          <p:spPr>
            <a:xfrm>
              <a:off x="0" y="-57150"/>
              <a:ext cx="1940958" cy="228335"/>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Data Security and Privacy</a:t>
              </a:r>
            </a:p>
          </p:txBody>
        </p:sp>
      </p:grpSp>
      <p:sp>
        <p:nvSpPr>
          <p:cNvPr id="7" name="TextBox 7"/>
          <p:cNvSpPr txBox="1"/>
          <p:nvPr/>
        </p:nvSpPr>
        <p:spPr>
          <a:xfrm>
            <a:off x="-928081" y="388970"/>
            <a:ext cx="13942226" cy="1165161"/>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 Difficulties of the project</a:t>
            </a:r>
          </a:p>
        </p:txBody>
      </p:sp>
      <p:sp>
        <p:nvSpPr>
          <p:cNvPr id="8" name="TextBox 8"/>
          <p:cNvSpPr txBox="1"/>
          <p:nvPr/>
        </p:nvSpPr>
        <p:spPr>
          <a:xfrm>
            <a:off x="1008250" y="3083556"/>
            <a:ext cx="7349124" cy="34211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Description: Ensuring the security of user data and compliance with data protection regulations (e.g., GDPR) is critical.</a:t>
            </a:r>
          </a:p>
          <a:p>
            <a:pPr algn="l">
              <a:lnSpc>
                <a:spcPts val="2774"/>
              </a:lnSpc>
            </a:pPr>
            <a:endParaRPr lang="en-US" sz="2010" spc="197">
              <a:solidFill>
                <a:srgbClr val="231F20"/>
              </a:solidFill>
              <a:latin typeface="DM Sans"/>
              <a:ea typeface="DM Sans"/>
              <a:cs typeface="DM Sans"/>
              <a:sym typeface="DM Sans"/>
            </a:endParaRP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Impact: Implementing adequate security measures may require additional time and expertise, potentially impacting the project timeline.</a:t>
            </a:r>
          </a:p>
          <a:p>
            <a:pPr algn="l">
              <a:lnSpc>
                <a:spcPts val="2774"/>
              </a:lnSpc>
              <a:spcBef>
                <a:spcPct val="0"/>
              </a:spcBef>
            </a:pPr>
            <a:endParaRPr lang="en-US" sz="2010" spc="197">
              <a:solidFill>
                <a:srgbClr val="231F20"/>
              </a:solidFill>
              <a:latin typeface="DM Sans"/>
              <a:ea typeface="DM Sans"/>
              <a:cs typeface="DM Sans"/>
              <a:sym typeface="DM Sans"/>
            </a:endParaRP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sp>
        <p:nvSpPr>
          <p:cNvPr id="9" name="Freeform 9"/>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rot="-4176364">
            <a:off x="-4527892" y="6685755"/>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1" name="Group 11"/>
          <p:cNvGrpSpPr/>
          <p:nvPr/>
        </p:nvGrpSpPr>
        <p:grpSpPr>
          <a:xfrm>
            <a:off x="9624341" y="2334028"/>
            <a:ext cx="7369574" cy="647719"/>
            <a:chOff x="0" y="0"/>
            <a:chExt cx="1940958" cy="170593"/>
          </a:xfrm>
        </p:grpSpPr>
        <p:sp>
          <p:nvSpPr>
            <p:cNvPr id="12" name="Freeform 12"/>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3" name="TextBox 13"/>
            <p:cNvSpPr txBox="1"/>
            <p:nvPr/>
          </p:nvSpPr>
          <p:spPr>
            <a:xfrm>
              <a:off x="0" y="-57150"/>
              <a:ext cx="1940958" cy="227743"/>
            </a:xfrm>
            <a:prstGeom prst="rect">
              <a:avLst/>
            </a:prstGeom>
          </p:spPr>
          <p:txBody>
            <a:bodyPr lIns="50800" tIns="50800" rIns="50800" bIns="50800" rtlCol="0" anchor="ctr"/>
            <a:lstStyle/>
            <a:p>
              <a:pPr algn="ctr">
                <a:lnSpc>
                  <a:spcPts val="4114"/>
                </a:lnSpc>
                <a:spcBef>
                  <a:spcPct val="0"/>
                </a:spcBef>
              </a:pPr>
              <a:r>
                <a:rPr lang="en-US" sz="2981" b="1" spc="29">
                  <a:solidFill>
                    <a:srgbClr val="FFFFFF"/>
                  </a:solidFill>
                  <a:latin typeface="DM Sans Bold"/>
                  <a:ea typeface="DM Sans Bold"/>
                  <a:cs typeface="DM Sans Bold"/>
                  <a:sym typeface="DM Sans Bold"/>
                </a:rPr>
                <a:t> Resource Constraints</a:t>
              </a:r>
            </a:p>
          </p:txBody>
        </p:sp>
      </p:grpSp>
      <p:sp>
        <p:nvSpPr>
          <p:cNvPr id="14" name="TextBox 14"/>
          <p:cNvSpPr txBox="1"/>
          <p:nvPr/>
        </p:nvSpPr>
        <p:spPr>
          <a:xfrm>
            <a:off x="9644791" y="3083556"/>
            <a:ext cx="7349124" cy="27353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Description: The project operates with a limited budget and a small team, which can restrict the scope of development and marketing efforts.</a:t>
            </a:r>
          </a:p>
          <a:p>
            <a:pPr algn="l">
              <a:lnSpc>
                <a:spcPts val="2774"/>
              </a:lnSpc>
            </a:pPr>
            <a:endParaRPr lang="en-US" sz="2010" spc="197">
              <a:solidFill>
                <a:srgbClr val="231F20"/>
              </a:solidFill>
              <a:latin typeface="DM Sans"/>
              <a:ea typeface="DM Sans"/>
              <a:cs typeface="DM Sans"/>
              <a:sym typeface="DM Sans"/>
            </a:endParaRP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Impact: This can lead to compromises in features, marketing strategies, and overall project quality.</a:t>
            </a: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grpSp>
        <p:nvGrpSpPr>
          <p:cNvPr id="15" name="Group 15"/>
          <p:cNvGrpSpPr/>
          <p:nvPr/>
        </p:nvGrpSpPr>
        <p:grpSpPr>
          <a:xfrm>
            <a:off x="1028700" y="6071953"/>
            <a:ext cx="7369574" cy="647719"/>
            <a:chOff x="0" y="0"/>
            <a:chExt cx="1940958" cy="170593"/>
          </a:xfrm>
        </p:grpSpPr>
        <p:sp>
          <p:nvSpPr>
            <p:cNvPr id="16" name="Freeform 16"/>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7" name="TextBox 17"/>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 Offline Functionality</a:t>
              </a:r>
            </a:p>
          </p:txBody>
        </p:sp>
      </p:grpSp>
      <p:sp>
        <p:nvSpPr>
          <p:cNvPr id="18" name="TextBox 18"/>
          <p:cNvSpPr txBox="1"/>
          <p:nvPr/>
        </p:nvSpPr>
        <p:spPr>
          <a:xfrm>
            <a:off x="1028700" y="7005423"/>
            <a:ext cx="7349124" cy="34211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Description: Ensuring the app functions effectively without an internet connection adds complexity to the design and development.</a:t>
            </a:r>
          </a:p>
          <a:p>
            <a:pPr algn="l">
              <a:lnSpc>
                <a:spcPts val="2774"/>
              </a:lnSpc>
            </a:pPr>
            <a:endParaRPr lang="en-US" sz="2010" spc="197">
              <a:solidFill>
                <a:srgbClr val="231F20"/>
              </a:solidFill>
              <a:latin typeface="DM Sans"/>
              <a:ea typeface="DM Sans"/>
              <a:cs typeface="DM Sans"/>
              <a:sym typeface="DM Sans"/>
            </a:endParaRP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Impact: This may require additional development effort and testing to ensure data synchronization when connectivity is restored.</a:t>
            </a:r>
          </a:p>
          <a:p>
            <a:pPr algn="l">
              <a:lnSpc>
                <a:spcPts val="2774"/>
              </a:lnSpc>
            </a:pPr>
            <a:endParaRPr lang="en-US" sz="2010" spc="197">
              <a:solidFill>
                <a:srgbClr val="231F20"/>
              </a:solidFill>
              <a:latin typeface="DM Sans"/>
              <a:ea typeface="DM Sans"/>
              <a:cs typeface="DM Sans"/>
              <a:sym typeface="DM Sans"/>
            </a:endParaRPr>
          </a:p>
          <a:p>
            <a:pPr algn="l">
              <a:lnSpc>
                <a:spcPts val="2774"/>
              </a:lnSpc>
              <a:spcBef>
                <a:spcPct val="0"/>
              </a:spcBef>
            </a:pPr>
            <a:endParaRPr lang="en-US" sz="2010" spc="197">
              <a:solidFill>
                <a:srgbClr val="231F20"/>
              </a:solidFill>
              <a:latin typeface="DM Sans"/>
              <a:ea typeface="DM Sans"/>
              <a:cs typeface="DM Sans"/>
              <a:sym typeface="DM Sans"/>
            </a:endParaRP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grpSp>
        <p:nvGrpSpPr>
          <p:cNvPr id="19" name="Group 19"/>
          <p:cNvGrpSpPr/>
          <p:nvPr/>
        </p:nvGrpSpPr>
        <p:grpSpPr>
          <a:xfrm>
            <a:off x="9624341" y="6071953"/>
            <a:ext cx="7369574" cy="647719"/>
            <a:chOff x="0" y="0"/>
            <a:chExt cx="1940958" cy="170593"/>
          </a:xfrm>
        </p:grpSpPr>
        <p:sp>
          <p:nvSpPr>
            <p:cNvPr id="20" name="Freeform 20"/>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21" name="TextBox 21"/>
            <p:cNvSpPr txBox="1"/>
            <p:nvPr/>
          </p:nvSpPr>
          <p:spPr>
            <a:xfrm>
              <a:off x="0" y="-57150"/>
              <a:ext cx="1940958" cy="227743"/>
            </a:xfrm>
            <a:prstGeom prst="rect">
              <a:avLst/>
            </a:prstGeom>
          </p:spPr>
          <p:txBody>
            <a:bodyPr lIns="50800" tIns="50800" rIns="50800" bIns="50800" rtlCol="0" anchor="ctr"/>
            <a:lstStyle/>
            <a:p>
              <a:pPr algn="ctr">
                <a:lnSpc>
                  <a:spcPts val="4114"/>
                </a:lnSpc>
                <a:spcBef>
                  <a:spcPct val="0"/>
                </a:spcBef>
              </a:pPr>
              <a:r>
                <a:rPr lang="en-US" sz="2981" b="1" spc="29">
                  <a:solidFill>
                    <a:srgbClr val="FFFFFF"/>
                  </a:solidFill>
                  <a:latin typeface="DM Sans Bold"/>
                  <a:ea typeface="DM Sans Bold"/>
                  <a:cs typeface="DM Sans Bold"/>
                  <a:sym typeface="DM Sans Bold"/>
                </a:rPr>
                <a:t> Feedback Management</a:t>
              </a:r>
            </a:p>
          </p:txBody>
        </p:sp>
      </p:grpSp>
      <p:sp>
        <p:nvSpPr>
          <p:cNvPr id="22" name="TextBox 22"/>
          <p:cNvSpPr txBox="1"/>
          <p:nvPr/>
        </p:nvSpPr>
        <p:spPr>
          <a:xfrm>
            <a:off x="9624341" y="7005423"/>
            <a:ext cx="7349124" cy="27353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Description: Collecting and implementing user feedback effectively is essential for improving the app.</a:t>
            </a:r>
          </a:p>
          <a:p>
            <a:pPr algn="l">
              <a:lnSpc>
                <a:spcPts val="2774"/>
              </a:lnSpc>
            </a:pPr>
            <a:endParaRPr lang="en-US" sz="2010" spc="197">
              <a:solidFill>
                <a:srgbClr val="231F20"/>
              </a:solidFill>
              <a:latin typeface="DM Sans"/>
              <a:ea typeface="DM Sans"/>
              <a:cs typeface="DM Sans"/>
              <a:sym typeface="DM Sans"/>
            </a:endParaRP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Impact: Poorly managed feedback processes can result in misaligned features and user dissatisfaction.</a:t>
            </a: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008250" y="2334028"/>
            <a:ext cx="7369574" cy="647719"/>
            <a:chOff x="0" y="0"/>
            <a:chExt cx="1940958" cy="170593"/>
          </a:xfrm>
        </p:grpSpPr>
        <p:sp>
          <p:nvSpPr>
            <p:cNvPr id="5" name="Freeform 5"/>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6" name="TextBox 6"/>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Limited Experience</a:t>
              </a:r>
            </a:p>
          </p:txBody>
        </p:sp>
      </p:grpSp>
      <p:sp>
        <p:nvSpPr>
          <p:cNvPr id="7" name="TextBox 7"/>
          <p:cNvSpPr txBox="1"/>
          <p:nvPr/>
        </p:nvSpPr>
        <p:spPr>
          <a:xfrm>
            <a:off x="1008250" y="3219872"/>
            <a:ext cx="7349124" cy="37640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Training and Workshops: Invest in training sessions and workshops on mobile development best practices and tools.</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Mentorship: Pair less experienced developers with seasoned mentors who can provide guidance and support.</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Incremental Learning: Start with smaller, less complex features to allow the team to build confidence and skills progressively.</a:t>
            </a:r>
          </a:p>
          <a:p>
            <a:pPr algn="l">
              <a:lnSpc>
                <a:spcPts val="2774"/>
              </a:lnSpc>
            </a:pPr>
            <a:endParaRPr lang="en-US" sz="2010" spc="197">
              <a:solidFill>
                <a:srgbClr val="231F20"/>
              </a:solidFill>
              <a:latin typeface="DM Sans"/>
              <a:ea typeface="DM Sans"/>
              <a:cs typeface="DM Sans"/>
              <a:sym typeface="DM Sans"/>
            </a:endParaRP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sp>
        <p:nvSpPr>
          <p:cNvPr id="8" name="Freeform 8"/>
          <p:cNvSpPr/>
          <p:nvPr/>
        </p:nvSpPr>
        <p:spPr>
          <a:xfrm>
            <a:off x="14761563" y="-4129145"/>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9624341" y="2334028"/>
            <a:ext cx="7369574" cy="647719"/>
            <a:chOff x="0" y="0"/>
            <a:chExt cx="1940958" cy="170593"/>
          </a:xfrm>
        </p:grpSpPr>
        <p:sp>
          <p:nvSpPr>
            <p:cNvPr id="11" name="Freeform 11"/>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2" name="TextBox 12"/>
            <p:cNvSpPr txBox="1"/>
            <p:nvPr/>
          </p:nvSpPr>
          <p:spPr>
            <a:xfrm>
              <a:off x="0" y="-57150"/>
              <a:ext cx="1940958" cy="227743"/>
            </a:xfrm>
            <a:prstGeom prst="rect">
              <a:avLst/>
            </a:prstGeom>
          </p:spPr>
          <p:txBody>
            <a:bodyPr lIns="50800" tIns="50800" rIns="50800" bIns="50800" rtlCol="0" anchor="ctr"/>
            <a:lstStyle/>
            <a:p>
              <a:pPr algn="ctr">
                <a:lnSpc>
                  <a:spcPts val="4114"/>
                </a:lnSpc>
                <a:spcBef>
                  <a:spcPct val="0"/>
                </a:spcBef>
              </a:pPr>
              <a:r>
                <a:rPr lang="en-US" sz="2981" b="1" spc="29">
                  <a:solidFill>
                    <a:srgbClr val="FFFFFF"/>
                  </a:solidFill>
                  <a:latin typeface="DM Sans Bold"/>
                  <a:ea typeface="DM Sans Bold"/>
                  <a:cs typeface="DM Sans Bold"/>
                  <a:sym typeface="DM Sans Bold"/>
                </a:rPr>
                <a:t>Scope Creep</a:t>
              </a:r>
            </a:p>
          </p:txBody>
        </p:sp>
      </p:grpSp>
      <p:sp>
        <p:nvSpPr>
          <p:cNvPr id="13" name="TextBox 13"/>
          <p:cNvSpPr txBox="1"/>
          <p:nvPr/>
        </p:nvSpPr>
        <p:spPr>
          <a:xfrm>
            <a:off x="9624341" y="3101096"/>
            <a:ext cx="7349124" cy="41069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Change Control Process: Establish a formal process for evaluating and approving changes to the project scope, including impact assessments.</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Clear Requirements Documentation: Ensure that project requirements are well-documented and agreed upon at the start to minimize misunderstandings.</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Stakeholder Engagement: Regularly communicate with stakeholders to manage expectations and clarify priorities.</a:t>
            </a: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grpSp>
        <p:nvGrpSpPr>
          <p:cNvPr id="14" name="Group 14"/>
          <p:cNvGrpSpPr/>
          <p:nvPr/>
        </p:nvGrpSpPr>
        <p:grpSpPr>
          <a:xfrm>
            <a:off x="1774426" y="6476775"/>
            <a:ext cx="7369574" cy="647719"/>
            <a:chOff x="0" y="0"/>
            <a:chExt cx="1940958" cy="170593"/>
          </a:xfrm>
        </p:grpSpPr>
        <p:sp>
          <p:nvSpPr>
            <p:cNvPr id="15" name="Freeform 15"/>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6" name="TextBox 16"/>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Tight Timeline</a:t>
              </a:r>
            </a:p>
          </p:txBody>
        </p:sp>
      </p:grpSp>
      <p:sp>
        <p:nvSpPr>
          <p:cNvPr id="17" name="TextBox 17"/>
          <p:cNvSpPr txBox="1"/>
          <p:nvPr/>
        </p:nvSpPr>
        <p:spPr>
          <a:xfrm>
            <a:off x="2030970" y="7479767"/>
            <a:ext cx="7369574" cy="2958219"/>
          </a:xfrm>
          <a:prstGeom prst="rect">
            <a:avLst/>
          </a:prstGeom>
        </p:spPr>
        <p:txBody>
          <a:bodyPr lIns="0" tIns="0" rIns="0" bIns="0" rtlCol="0" anchor="t">
            <a:spAutoFit/>
          </a:bodyPr>
          <a:lstStyle/>
          <a:p>
            <a:pPr marL="375878" lvl="1" indent="-187939" algn="l">
              <a:lnSpc>
                <a:spcPts val="2402"/>
              </a:lnSpc>
              <a:buFont typeface="Arial"/>
              <a:buChar char="•"/>
            </a:pPr>
            <a:r>
              <a:rPr lang="en-US" sz="1740" spc="170">
                <a:solidFill>
                  <a:srgbClr val="231F20"/>
                </a:solidFill>
                <a:latin typeface="DM Sans"/>
                <a:ea typeface="DM Sans"/>
                <a:cs typeface="DM Sans"/>
                <a:sym typeface="DM Sans"/>
              </a:rPr>
              <a:t>Agile Methodology: Adopt an Agile approach to break the project into manageable sprints, allowing for regular assessments and adjustments.</a:t>
            </a:r>
          </a:p>
          <a:p>
            <a:pPr marL="375878" lvl="1" indent="-187939" algn="l">
              <a:lnSpc>
                <a:spcPts val="2402"/>
              </a:lnSpc>
              <a:buFont typeface="Arial"/>
              <a:buChar char="•"/>
            </a:pPr>
            <a:r>
              <a:rPr lang="en-US" sz="1740" spc="170">
                <a:solidFill>
                  <a:srgbClr val="231F20"/>
                </a:solidFill>
                <a:latin typeface="DM Sans"/>
                <a:ea typeface="DM Sans"/>
                <a:cs typeface="DM Sans"/>
                <a:sym typeface="DM Sans"/>
              </a:rPr>
              <a:t>Prioritization: Focus on core functionalities first, deferring non-essential features to later phases or updates.</a:t>
            </a:r>
          </a:p>
          <a:p>
            <a:pPr marL="375878" lvl="1" indent="-187939" algn="l">
              <a:lnSpc>
                <a:spcPts val="2402"/>
              </a:lnSpc>
              <a:spcBef>
                <a:spcPct val="0"/>
              </a:spcBef>
              <a:buFont typeface="Arial"/>
              <a:buChar char="•"/>
            </a:pPr>
            <a:r>
              <a:rPr lang="en-US" sz="1740" spc="170">
                <a:solidFill>
                  <a:srgbClr val="231F20"/>
                </a:solidFill>
                <a:latin typeface="DM Sans"/>
                <a:ea typeface="DM Sans"/>
                <a:cs typeface="DM Sans"/>
                <a:sym typeface="DM Sans"/>
              </a:rPr>
              <a:t>Regular Milestones: Set clear milestones and deadlines to keep the team accountable and ensure steady progress.</a:t>
            </a:r>
          </a:p>
          <a:p>
            <a:pPr marL="0" lvl="0" indent="0" algn="l">
              <a:lnSpc>
                <a:spcPts val="2402"/>
              </a:lnSpc>
              <a:spcBef>
                <a:spcPct val="0"/>
              </a:spcBef>
            </a:pPr>
            <a:endParaRPr lang="en-US" sz="1740" spc="170">
              <a:solidFill>
                <a:srgbClr val="231F20"/>
              </a:solidFill>
              <a:latin typeface="DM Sans"/>
              <a:ea typeface="DM Sans"/>
              <a:cs typeface="DM Sans"/>
              <a:sym typeface="DM Sans"/>
            </a:endParaRPr>
          </a:p>
        </p:txBody>
      </p:sp>
      <p:grpSp>
        <p:nvGrpSpPr>
          <p:cNvPr id="18" name="Group 18"/>
          <p:cNvGrpSpPr/>
          <p:nvPr/>
        </p:nvGrpSpPr>
        <p:grpSpPr>
          <a:xfrm>
            <a:off x="0" y="4315"/>
            <a:ext cx="18288000" cy="2048770"/>
            <a:chOff x="0" y="0"/>
            <a:chExt cx="4816593" cy="539594"/>
          </a:xfrm>
        </p:grpSpPr>
        <p:sp>
          <p:nvSpPr>
            <p:cNvPr id="19" name="Freeform 19"/>
            <p:cNvSpPr/>
            <p:nvPr/>
          </p:nvSpPr>
          <p:spPr>
            <a:xfrm>
              <a:off x="0" y="0"/>
              <a:ext cx="4816592" cy="539594"/>
            </a:xfrm>
            <a:custGeom>
              <a:avLst/>
              <a:gdLst/>
              <a:ahLst/>
              <a:cxnLst/>
              <a:rect l="l" t="t" r="r" b="b"/>
              <a:pathLst>
                <a:path w="4816592" h="539594">
                  <a:moveTo>
                    <a:pt x="0" y="0"/>
                  </a:moveTo>
                  <a:lnTo>
                    <a:pt x="4816592" y="0"/>
                  </a:lnTo>
                  <a:lnTo>
                    <a:pt x="4816592" y="539594"/>
                  </a:lnTo>
                  <a:lnTo>
                    <a:pt x="0" y="539594"/>
                  </a:lnTo>
                  <a:close/>
                </a:path>
              </a:pathLst>
            </a:custGeom>
            <a:solidFill>
              <a:srgbClr val="1A1A1A"/>
            </a:solidFill>
          </p:spPr>
          <p:txBody>
            <a:bodyPr/>
            <a:lstStyle/>
            <a:p>
              <a:endParaRPr lang="en-US"/>
            </a:p>
          </p:txBody>
        </p:sp>
        <p:sp>
          <p:nvSpPr>
            <p:cNvPr id="20" name="TextBox 20"/>
            <p:cNvSpPr txBox="1"/>
            <p:nvPr/>
          </p:nvSpPr>
          <p:spPr>
            <a:xfrm>
              <a:off x="0" y="-19050"/>
              <a:ext cx="4816593" cy="558644"/>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2286288" y="443687"/>
            <a:ext cx="12142171" cy="1065250"/>
          </a:xfrm>
          <a:prstGeom prst="rect">
            <a:avLst/>
          </a:prstGeom>
        </p:spPr>
        <p:txBody>
          <a:bodyPr lIns="0" tIns="0" rIns="0" bIns="0" rtlCol="0" anchor="t">
            <a:spAutoFit/>
          </a:bodyPr>
          <a:lstStyle/>
          <a:p>
            <a:pPr algn="ctr">
              <a:lnSpc>
                <a:spcPts val="8718"/>
              </a:lnSpc>
            </a:pPr>
            <a:r>
              <a:rPr lang="en-US" sz="6317" b="1" spc="334">
                <a:solidFill>
                  <a:srgbClr val="FFFAEB"/>
                </a:solidFill>
                <a:latin typeface="Oswald Bold"/>
                <a:ea typeface="Oswald Bold"/>
                <a:cs typeface="Oswald Bold"/>
                <a:sym typeface="Oswald Bold"/>
              </a:rPr>
              <a:t>strategy to overcome difficulties</a:t>
            </a:r>
          </a:p>
        </p:txBody>
      </p:sp>
      <p:sp>
        <p:nvSpPr>
          <p:cNvPr id="22" name="Freeform 22"/>
          <p:cNvSpPr/>
          <p:nvPr/>
        </p:nvSpPr>
        <p:spPr>
          <a:xfrm>
            <a:off x="15336726" y="-3903433"/>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807412" y="5744675"/>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224511" y="3060659"/>
            <a:ext cx="1400485" cy="3809604"/>
            <a:chOff x="0" y="0"/>
            <a:chExt cx="368852" cy="1003353"/>
          </a:xfrm>
        </p:grpSpPr>
        <p:sp>
          <p:nvSpPr>
            <p:cNvPr id="4" name="Freeform 4"/>
            <p:cNvSpPr/>
            <p:nvPr/>
          </p:nvSpPr>
          <p:spPr>
            <a:xfrm>
              <a:off x="0" y="0"/>
              <a:ext cx="368852" cy="1003353"/>
            </a:xfrm>
            <a:custGeom>
              <a:avLst/>
              <a:gdLst/>
              <a:ahLst/>
              <a:cxnLst/>
              <a:rect l="l" t="t" r="r" b="b"/>
              <a:pathLst>
                <a:path w="368852" h="1003353">
                  <a:moveTo>
                    <a:pt x="0" y="0"/>
                  </a:moveTo>
                  <a:lnTo>
                    <a:pt x="368852" y="0"/>
                  </a:lnTo>
                  <a:lnTo>
                    <a:pt x="368852" y="1003353"/>
                  </a:lnTo>
                  <a:lnTo>
                    <a:pt x="0" y="1003353"/>
                  </a:lnTo>
                  <a:close/>
                </a:path>
              </a:pathLst>
            </a:custGeom>
            <a:solidFill>
              <a:srgbClr val="CCCCCC"/>
            </a:solidFill>
          </p:spPr>
          <p:txBody>
            <a:bodyPr/>
            <a:lstStyle/>
            <a:p>
              <a:endParaRPr lang="en-US"/>
            </a:p>
          </p:txBody>
        </p:sp>
        <p:sp>
          <p:nvSpPr>
            <p:cNvPr id="5" name="TextBox 5"/>
            <p:cNvSpPr txBox="1"/>
            <p:nvPr/>
          </p:nvSpPr>
          <p:spPr>
            <a:xfrm>
              <a:off x="0" y="-19050"/>
              <a:ext cx="368852" cy="1022403"/>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b="1" spc="978">
                <a:solidFill>
                  <a:srgbClr val="231F20"/>
                </a:solidFill>
                <a:latin typeface="Oswald Bold"/>
                <a:ea typeface="Oswald Bold"/>
                <a:cs typeface="Oswald Bold"/>
                <a:sym typeface="Oswald Bold"/>
              </a:rPr>
              <a:t>MEMBERS</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4436543" y="3384146"/>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9" name="TextBox 9"/>
          <p:cNvSpPr txBox="1"/>
          <p:nvPr/>
        </p:nvSpPr>
        <p:spPr>
          <a:xfrm>
            <a:off x="4436543" y="4181266"/>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0" name="TextBox 10"/>
          <p:cNvSpPr txBox="1"/>
          <p:nvPr/>
        </p:nvSpPr>
        <p:spPr>
          <a:xfrm>
            <a:off x="4436543" y="5062423"/>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1" name="TextBox 11"/>
          <p:cNvSpPr txBox="1"/>
          <p:nvPr/>
        </p:nvSpPr>
        <p:spPr>
          <a:xfrm>
            <a:off x="4436543" y="5859542"/>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12" name="TextBox 12"/>
          <p:cNvSpPr txBox="1"/>
          <p:nvPr/>
        </p:nvSpPr>
        <p:spPr>
          <a:xfrm>
            <a:off x="6248748" y="3401043"/>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NGUYEN MINH HIEU</a:t>
            </a:r>
          </a:p>
        </p:txBody>
      </p:sp>
      <p:sp>
        <p:nvSpPr>
          <p:cNvPr id="13" name="TextBox 13"/>
          <p:cNvSpPr txBox="1"/>
          <p:nvPr/>
        </p:nvSpPr>
        <p:spPr>
          <a:xfrm>
            <a:off x="6248748" y="4286317"/>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NGUYEN TIEN MANH</a:t>
            </a:r>
          </a:p>
        </p:txBody>
      </p:sp>
      <p:sp>
        <p:nvSpPr>
          <p:cNvPr id="14" name="TextBox 14"/>
          <p:cNvSpPr txBox="1"/>
          <p:nvPr/>
        </p:nvSpPr>
        <p:spPr>
          <a:xfrm>
            <a:off x="6248748" y="516747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BUI HOANG LONG</a:t>
            </a:r>
          </a:p>
        </p:txBody>
      </p:sp>
      <p:sp>
        <p:nvSpPr>
          <p:cNvPr id="15" name="TextBox 15"/>
          <p:cNvSpPr txBox="1"/>
          <p:nvPr/>
        </p:nvSpPr>
        <p:spPr>
          <a:xfrm>
            <a:off x="6248748" y="596459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PHAM XUAN BACH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987799" y="1686308"/>
            <a:ext cx="7369574" cy="647719"/>
            <a:chOff x="0" y="0"/>
            <a:chExt cx="1940958" cy="170593"/>
          </a:xfrm>
        </p:grpSpPr>
        <p:sp>
          <p:nvSpPr>
            <p:cNvPr id="5" name="Freeform 5"/>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6" name="TextBox 6"/>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 Technical Challenges</a:t>
              </a:r>
            </a:p>
          </p:txBody>
        </p:sp>
      </p:grpSp>
      <p:sp>
        <p:nvSpPr>
          <p:cNvPr id="7" name="TextBox 7"/>
          <p:cNvSpPr txBox="1"/>
          <p:nvPr/>
        </p:nvSpPr>
        <p:spPr>
          <a:xfrm>
            <a:off x="987799" y="2491282"/>
            <a:ext cx="7349124" cy="41069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Technology Research: Conduct thorough research on the best tools and frameworks for cross-platform development (e.g., React Native, Flutter).</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Prototyping: Create prototypes to test integrations early in the development process and identify potential issues.</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Continuous Testing: Implement automated testing to catch technical issues early and ensure consistent performance across platforms.</a:t>
            </a: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sp>
        <p:nvSpPr>
          <p:cNvPr id="8" name="Freeform 8"/>
          <p:cNvSpPr/>
          <p:nvPr/>
        </p:nvSpPr>
        <p:spPr>
          <a:xfrm>
            <a:off x="14761563" y="-4129145"/>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9624341" y="2334028"/>
            <a:ext cx="7369574" cy="647719"/>
            <a:chOff x="0" y="0"/>
            <a:chExt cx="1940958" cy="170593"/>
          </a:xfrm>
        </p:grpSpPr>
        <p:sp>
          <p:nvSpPr>
            <p:cNvPr id="11" name="Freeform 11"/>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2" name="TextBox 12"/>
            <p:cNvSpPr txBox="1"/>
            <p:nvPr/>
          </p:nvSpPr>
          <p:spPr>
            <a:xfrm>
              <a:off x="0" y="-57150"/>
              <a:ext cx="1940958" cy="227743"/>
            </a:xfrm>
            <a:prstGeom prst="rect">
              <a:avLst/>
            </a:prstGeom>
          </p:spPr>
          <p:txBody>
            <a:bodyPr lIns="50800" tIns="50800" rIns="50800" bIns="50800" rtlCol="0" anchor="ctr"/>
            <a:lstStyle/>
            <a:p>
              <a:pPr algn="ctr">
                <a:lnSpc>
                  <a:spcPts val="4114"/>
                </a:lnSpc>
                <a:spcBef>
                  <a:spcPct val="0"/>
                </a:spcBef>
              </a:pPr>
              <a:r>
                <a:rPr lang="en-US" sz="2981" b="1" spc="29">
                  <a:solidFill>
                    <a:srgbClr val="FFFFFF"/>
                  </a:solidFill>
                  <a:latin typeface="DM Sans Bold"/>
                  <a:ea typeface="DM Sans Bold"/>
                  <a:cs typeface="DM Sans Bold"/>
                  <a:sym typeface="DM Sans Bold"/>
                </a:rPr>
                <a:t>Resource Constraints</a:t>
              </a:r>
            </a:p>
          </p:txBody>
        </p:sp>
      </p:grpSp>
      <p:sp>
        <p:nvSpPr>
          <p:cNvPr id="13" name="TextBox 13"/>
          <p:cNvSpPr txBox="1"/>
          <p:nvPr/>
        </p:nvSpPr>
        <p:spPr>
          <a:xfrm>
            <a:off x="9624341" y="3101096"/>
            <a:ext cx="7349124" cy="41069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Lean Development: Adopt lean principles to maximize efficiency, focusing on delivering value with minimal waste.</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Outsource Where Necessary: Consider outsourcing specific tasks (e.g., UI/UX design) to experts to improve quality without overextending the team.</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Prioritize Features: Identify the most critical features that deliver the highest value to users and prioritize those within the budget.</a:t>
            </a:r>
          </a:p>
          <a:p>
            <a:pPr marL="434050" lvl="1" indent="-217025" algn="l">
              <a:lnSpc>
                <a:spcPts val="2774"/>
              </a:lnSpc>
              <a:buFont typeface="Arial"/>
              <a:buChar char="•"/>
            </a:pPr>
            <a:endParaRPr lang="en-US" sz="2010" spc="197">
              <a:solidFill>
                <a:srgbClr val="231F20"/>
              </a:solidFill>
              <a:latin typeface="DM Sans"/>
              <a:ea typeface="DM Sans"/>
              <a:cs typeface="DM Sans"/>
              <a:sym typeface="DM Sans"/>
            </a:endParaRPr>
          </a:p>
          <a:p>
            <a:pPr marL="0" lvl="0" indent="0" algn="l">
              <a:lnSpc>
                <a:spcPts val="2774"/>
              </a:lnSpc>
              <a:spcBef>
                <a:spcPct val="0"/>
              </a:spcBef>
            </a:pPr>
            <a:endParaRPr lang="en-US" sz="2010" spc="197">
              <a:solidFill>
                <a:srgbClr val="231F20"/>
              </a:solidFill>
              <a:latin typeface="DM Sans"/>
              <a:ea typeface="DM Sans"/>
              <a:cs typeface="DM Sans"/>
              <a:sym typeface="DM Sans"/>
            </a:endParaRPr>
          </a:p>
        </p:txBody>
      </p:sp>
      <p:grpSp>
        <p:nvGrpSpPr>
          <p:cNvPr id="14" name="Group 14"/>
          <p:cNvGrpSpPr/>
          <p:nvPr/>
        </p:nvGrpSpPr>
        <p:grpSpPr>
          <a:xfrm>
            <a:off x="1774426" y="6476775"/>
            <a:ext cx="7369574" cy="647719"/>
            <a:chOff x="0" y="0"/>
            <a:chExt cx="1940958" cy="170593"/>
          </a:xfrm>
        </p:grpSpPr>
        <p:sp>
          <p:nvSpPr>
            <p:cNvPr id="15" name="Freeform 15"/>
            <p:cNvSpPr/>
            <p:nvPr/>
          </p:nvSpPr>
          <p:spPr>
            <a:xfrm>
              <a:off x="0" y="0"/>
              <a:ext cx="1940958" cy="170593"/>
            </a:xfrm>
            <a:custGeom>
              <a:avLst/>
              <a:gdLst/>
              <a:ahLst/>
              <a:cxnLst/>
              <a:rect l="l" t="t" r="r" b="b"/>
              <a:pathLst>
                <a:path w="1940958" h="170593">
                  <a:moveTo>
                    <a:pt x="0" y="0"/>
                  </a:moveTo>
                  <a:lnTo>
                    <a:pt x="1940958" y="0"/>
                  </a:lnTo>
                  <a:lnTo>
                    <a:pt x="1940958" y="170593"/>
                  </a:lnTo>
                  <a:lnTo>
                    <a:pt x="0" y="170593"/>
                  </a:lnTo>
                  <a:close/>
                </a:path>
              </a:pathLst>
            </a:custGeom>
            <a:solidFill>
              <a:srgbClr val="1A1A1A"/>
            </a:solidFill>
          </p:spPr>
          <p:txBody>
            <a:bodyPr/>
            <a:lstStyle/>
            <a:p>
              <a:endParaRPr lang="en-US"/>
            </a:p>
          </p:txBody>
        </p:sp>
        <p:sp>
          <p:nvSpPr>
            <p:cNvPr id="16" name="TextBox 16"/>
            <p:cNvSpPr txBox="1"/>
            <p:nvPr/>
          </p:nvSpPr>
          <p:spPr>
            <a:xfrm>
              <a:off x="0" y="-57150"/>
              <a:ext cx="1940958"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 Data Security and Privacy</a:t>
              </a:r>
            </a:p>
          </p:txBody>
        </p:sp>
      </p:grpSp>
      <p:sp>
        <p:nvSpPr>
          <p:cNvPr id="17" name="TextBox 17"/>
          <p:cNvSpPr txBox="1"/>
          <p:nvPr/>
        </p:nvSpPr>
        <p:spPr>
          <a:xfrm>
            <a:off x="2030970" y="7479767"/>
            <a:ext cx="7369574" cy="2958219"/>
          </a:xfrm>
          <a:prstGeom prst="rect">
            <a:avLst/>
          </a:prstGeom>
        </p:spPr>
        <p:txBody>
          <a:bodyPr lIns="0" tIns="0" rIns="0" bIns="0" rtlCol="0" anchor="t">
            <a:spAutoFit/>
          </a:bodyPr>
          <a:lstStyle/>
          <a:p>
            <a:pPr marL="375878" lvl="1" indent="-187939" algn="l">
              <a:lnSpc>
                <a:spcPts val="2402"/>
              </a:lnSpc>
              <a:buFont typeface="Arial"/>
              <a:buChar char="•"/>
            </a:pPr>
            <a:r>
              <a:rPr lang="en-US" sz="1740" spc="170">
                <a:solidFill>
                  <a:srgbClr val="231F20"/>
                </a:solidFill>
                <a:latin typeface="DM Sans"/>
                <a:ea typeface="DM Sans"/>
                <a:cs typeface="DM Sans"/>
                <a:sym typeface="DM Sans"/>
              </a:rPr>
              <a:t>Security Best Practices: Follow industry best practices for data encryption, secure authentication, and data storage.</a:t>
            </a:r>
          </a:p>
          <a:p>
            <a:pPr marL="375878" lvl="1" indent="-187939" algn="l">
              <a:lnSpc>
                <a:spcPts val="2402"/>
              </a:lnSpc>
              <a:buFont typeface="Arial"/>
              <a:buChar char="•"/>
            </a:pPr>
            <a:r>
              <a:rPr lang="en-US" sz="1740" spc="170">
                <a:solidFill>
                  <a:srgbClr val="231F20"/>
                </a:solidFill>
                <a:latin typeface="DM Sans"/>
                <a:ea typeface="DM Sans"/>
                <a:cs typeface="DM Sans"/>
                <a:sym typeface="DM Sans"/>
              </a:rPr>
              <a:t>Regular Audits: Conduct regular security audits and vulnerability assessments to identify and address potential risks.</a:t>
            </a:r>
          </a:p>
          <a:p>
            <a:pPr marL="375878" lvl="1" indent="-187939" algn="l">
              <a:lnSpc>
                <a:spcPts val="2402"/>
              </a:lnSpc>
              <a:buFont typeface="Arial"/>
              <a:buChar char="•"/>
            </a:pPr>
            <a:r>
              <a:rPr lang="en-US" sz="1740" spc="170">
                <a:solidFill>
                  <a:srgbClr val="231F20"/>
                </a:solidFill>
                <a:latin typeface="DM Sans"/>
                <a:ea typeface="DM Sans"/>
                <a:cs typeface="DM Sans"/>
                <a:sym typeface="DM Sans"/>
              </a:rPr>
              <a:t>Compliance Training: Provide training on data protection regulations to ensure the team understands compliance requirements.</a:t>
            </a:r>
          </a:p>
          <a:p>
            <a:pPr marL="0" lvl="0" indent="0" algn="l">
              <a:lnSpc>
                <a:spcPts val="2402"/>
              </a:lnSpc>
              <a:spcBef>
                <a:spcPct val="0"/>
              </a:spcBef>
            </a:pPr>
            <a:endParaRPr lang="en-US" sz="1740" spc="170">
              <a:solidFill>
                <a:srgbClr val="231F20"/>
              </a:solidFill>
              <a:latin typeface="DM Sans"/>
              <a:ea typeface="DM Sans"/>
              <a:cs typeface="DM Sans"/>
              <a:sym typeface="DM Sans"/>
            </a:endParaRPr>
          </a:p>
        </p:txBody>
      </p:sp>
      <p:sp>
        <p:nvSpPr>
          <p:cNvPr id="18" name="TextBox 18"/>
          <p:cNvSpPr txBox="1"/>
          <p:nvPr/>
        </p:nvSpPr>
        <p:spPr>
          <a:xfrm>
            <a:off x="2618781" y="240058"/>
            <a:ext cx="13050438" cy="1065250"/>
          </a:xfrm>
          <a:prstGeom prst="rect">
            <a:avLst/>
          </a:prstGeom>
        </p:spPr>
        <p:txBody>
          <a:bodyPr lIns="0" tIns="0" rIns="0" bIns="0" rtlCol="0" anchor="t">
            <a:spAutoFit/>
          </a:bodyPr>
          <a:lstStyle/>
          <a:p>
            <a:pPr algn="ctr">
              <a:lnSpc>
                <a:spcPts val="8718"/>
              </a:lnSpc>
            </a:pPr>
            <a:r>
              <a:rPr lang="en-US" sz="6317" b="1" spc="334">
                <a:solidFill>
                  <a:srgbClr val="000000"/>
                </a:solidFill>
                <a:latin typeface="Oswald Bold"/>
                <a:ea typeface="Oswald Bold"/>
                <a:cs typeface="Oswald Bold"/>
                <a:sym typeface="Oswald Bold"/>
              </a:rPr>
              <a:t>Strategy to overcome difficulties</a:t>
            </a:r>
          </a:p>
        </p:txBody>
      </p:sp>
      <p:sp>
        <p:nvSpPr>
          <p:cNvPr id="19" name="Freeform 19"/>
          <p:cNvSpPr/>
          <p:nvPr/>
        </p:nvSpPr>
        <p:spPr>
          <a:xfrm>
            <a:off x="15336726" y="-3903433"/>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987799" y="1686308"/>
            <a:ext cx="8467437" cy="654150"/>
            <a:chOff x="0" y="0"/>
            <a:chExt cx="2230107" cy="172286"/>
          </a:xfrm>
        </p:grpSpPr>
        <p:sp>
          <p:nvSpPr>
            <p:cNvPr id="5" name="Freeform 5"/>
            <p:cNvSpPr/>
            <p:nvPr/>
          </p:nvSpPr>
          <p:spPr>
            <a:xfrm>
              <a:off x="0" y="0"/>
              <a:ext cx="2230107" cy="172286"/>
            </a:xfrm>
            <a:custGeom>
              <a:avLst/>
              <a:gdLst/>
              <a:ahLst/>
              <a:cxnLst/>
              <a:rect l="l" t="t" r="r" b="b"/>
              <a:pathLst>
                <a:path w="2230107" h="172286">
                  <a:moveTo>
                    <a:pt x="0" y="0"/>
                  </a:moveTo>
                  <a:lnTo>
                    <a:pt x="2230107" y="0"/>
                  </a:lnTo>
                  <a:lnTo>
                    <a:pt x="2230107" y="172286"/>
                  </a:lnTo>
                  <a:lnTo>
                    <a:pt x="0" y="172286"/>
                  </a:lnTo>
                  <a:close/>
                </a:path>
              </a:pathLst>
            </a:custGeom>
            <a:solidFill>
              <a:srgbClr val="1A1A1A"/>
            </a:solidFill>
          </p:spPr>
          <p:txBody>
            <a:bodyPr/>
            <a:lstStyle/>
            <a:p>
              <a:endParaRPr lang="en-US"/>
            </a:p>
          </p:txBody>
        </p:sp>
        <p:sp>
          <p:nvSpPr>
            <p:cNvPr id="6" name="TextBox 6"/>
            <p:cNvSpPr txBox="1"/>
            <p:nvPr/>
          </p:nvSpPr>
          <p:spPr>
            <a:xfrm>
              <a:off x="0" y="-57150"/>
              <a:ext cx="2230107" cy="229436"/>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Feedback Management</a:t>
              </a:r>
            </a:p>
          </p:txBody>
        </p:sp>
      </p:grpSp>
      <p:sp>
        <p:nvSpPr>
          <p:cNvPr id="7" name="TextBox 7"/>
          <p:cNvSpPr txBox="1"/>
          <p:nvPr/>
        </p:nvSpPr>
        <p:spPr>
          <a:xfrm>
            <a:off x="987799" y="2491282"/>
            <a:ext cx="8156201" cy="3412109"/>
          </a:xfrm>
          <a:prstGeom prst="rect">
            <a:avLst/>
          </a:prstGeom>
        </p:spPr>
        <p:txBody>
          <a:bodyPr lIns="0" tIns="0" rIns="0" bIns="0" rtlCol="0" anchor="t">
            <a:spAutoFit/>
          </a:bodyPr>
          <a:lstStyle/>
          <a:p>
            <a:pPr marL="481717" lvl="1" indent="-240858" algn="l">
              <a:lnSpc>
                <a:spcPts val="3079"/>
              </a:lnSpc>
              <a:buFont typeface="Arial"/>
              <a:buChar char="•"/>
            </a:pPr>
            <a:r>
              <a:rPr lang="en-US" sz="2231" spc="218">
                <a:solidFill>
                  <a:srgbClr val="231F20"/>
                </a:solidFill>
                <a:latin typeface="DM Sans"/>
                <a:ea typeface="DM Sans"/>
                <a:cs typeface="DM Sans"/>
                <a:sym typeface="DM Sans"/>
              </a:rPr>
              <a:t>Feedback Mechanism: Implement an in-app feedback feature to gather user insights easily.</a:t>
            </a:r>
          </a:p>
          <a:p>
            <a:pPr marL="481717" lvl="1" indent="-240858" algn="l">
              <a:lnSpc>
                <a:spcPts val="3079"/>
              </a:lnSpc>
              <a:buFont typeface="Arial"/>
              <a:buChar char="•"/>
            </a:pPr>
            <a:r>
              <a:rPr lang="en-US" sz="2231" spc="218">
                <a:solidFill>
                  <a:srgbClr val="231F20"/>
                </a:solidFill>
                <a:latin typeface="DM Sans"/>
                <a:ea typeface="DM Sans"/>
                <a:cs typeface="DM Sans"/>
                <a:sym typeface="DM Sans"/>
              </a:rPr>
              <a:t>Regular Reviews: Schedule regular review sessions to analyze feedback and determine actionable improvements.</a:t>
            </a:r>
          </a:p>
          <a:p>
            <a:pPr marL="481717" lvl="1" indent="-240858" algn="l">
              <a:lnSpc>
                <a:spcPts val="3079"/>
              </a:lnSpc>
              <a:buFont typeface="Arial"/>
              <a:buChar char="•"/>
            </a:pPr>
            <a:r>
              <a:rPr lang="en-US" sz="2231" spc="218">
                <a:solidFill>
                  <a:srgbClr val="231F20"/>
                </a:solidFill>
                <a:latin typeface="DM Sans"/>
                <a:ea typeface="DM Sans"/>
                <a:cs typeface="DM Sans"/>
                <a:sym typeface="DM Sans"/>
              </a:rPr>
              <a:t>Iterative Development: Use feedback to inform iterative updates, ensuring continuous improvement of the application.</a:t>
            </a:r>
          </a:p>
          <a:p>
            <a:pPr marL="0" lvl="0" indent="0" algn="l">
              <a:lnSpc>
                <a:spcPts val="3079"/>
              </a:lnSpc>
              <a:spcBef>
                <a:spcPct val="0"/>
              </a:spcBef>
            </a:pPr>
            <a:endParaRPr lang="en-US" sz="2231" spc="218">
              <a:solidFill>
                <a:srgbClr val="231F20"/>
              </a:solidFill>
              <a:latin typeface="DM Sans"/>
              <a:ea typeface="DM Sans"/>
              <a:cs typeface="DM Sans"/>
              <a:sym typeface="DM Sans"/>
            </a:endParaRPr>
          </a:p>
        </p:txBody>
      </p:sp>
      <p:sp>
        <p:nvSpPr>
          <p:cNvPr id="8" name="Freeform 8"/>
          <p:cNvSpPr/>
          <p:nvPr/>
        </p:nvSpPr>
        <p:spPr>
          <a:xfrm>
            <a:off x="14761563" y="-4129145"/>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0" name="Group 10"/>
          <p:cNvGrpSpPr/>
          <p:nvPr/>
        </p:nvGrpSpPr>
        <p:grpSpPr>
          <a:xfrm>
            <a:off x="9624341" y="4085100"/>
            <a:ext cx="7634959" cy="744407"/>
            <a:chOff x="0" y="0"/>
            <a:chExt cx="2010853" cy="196058"/>
          </a:xfrm>
        </p:grpSpPr>
        <p:sp>
          <p:nvSpPr>
            <p:cNvPr id="11" name="Freeform 11"/>
            <p:cNvSpPr/>
            <p:nvPr/>
          </p:nvSpPr>
          <p:spPr>
            <a:xfrm>
              <a:off x="0" y="0"/>
              <a:ext cx="2010853" cy="196058"/>
            </a:xfrm>
            <a:custGeom>
              <a:avLst/>
              <a:gdLst/>
              <a:ahLst/>
              <a:cxnLst/>
              <a:rect l="l" t="t" r="r" b="b"/>
              <a:pathLst>
                <a:path w="2010853" h="196058">
                  <a:moveTo>
                    <a:pt x="0" y="0"/>
                  </a:moveTo>
                  <a:lnTo>
                    <a:pt x="2010853" y="0"/>
                  </a:lnTo>
                  <a:lnTo>
                    <a:pt x="2010853" y="196058"/>
                  </a:lnTo>
                  <a:lnTo>
                    <a:pt x="0" y="196058"/>
                  </a:lnTo>
                  <a:close/>
                </a:path>
              </a:pathLst>
            </a:custGeom>
            <a:solidFill>
              <a:srgbClr val="1A1A1A"/>
            </a:solidFill>
          </p:spPr>
          <p:txBody>
            <a:bodyPr/>
            <a:lstStyle/>
            <a:p>
              <a:endParaRPr lang="en-US"/>
            </a:p>
          </p:txBody>
        </p:sp>
        <p:sp>
          <p:nvSpPr>
            <p:cNvPr id="12" name="TextBox 12"/>
            <p:cNvSpPr txBox="1"/>
            <p:nvPr/>
          </p:nvSpPr>
          <p:spPr>
            <a:xfrm>
              <a:off x="0" y="-57150"/>
              <a:ext cx="2010853" cy="253208"/>
            </a:xfrm>
            <a:prstGeom prst="rect">
              <a:avLst/>
            </a:prstGeom>
          </p:spPr>
          <p:txBody>
            <a:bodyPr lIns="50800" tIns="50800" rIns="50800" bIns="50800" rtlCol="0" anchor="ctr"/>
            <a:lstStyle/>
            <a:p>
              <a:pPr algn="ctr">
                <a:lnSpc>
                  <a:spcPts val="4114"/>
                </a:lnSpc>
                <a:spcBef>
                  <a:spcPct val="0"/>
                </a:spcBef>
              </a:pPr>
              <a:r>
                <a:rPr lang="en-US" sz="2981" b="1" spc="29">
                  <a:solidFill>
                    <a:srgbClr val="FFFFFF"/>
                  </a:solidFill>
                  <a:latin typeface="DM Sans Bold"/>
                  <a:ea typeface="DM Sans Bold"/>
                  <a:cs typeface="DM Sans Bold"/>
                  <a:sym typeface="DM Sans Bold"/>
                </a:rPr>
                <a:t>Offline Functionality</a:t>
              </a:r>
            </a:p>
          </p:txBody>
        </p:sp>
      </p:grpSp>
      <p:sp>
        <p:nvSpPr>
          <p:cNvPr id="13" name="TextBox 13"/>
          <p:cNvSpPr txBox="1"/>
          <p:nvPr/>
        </p:nvSpPr>
        <p:spPr>
          <a:xfrm>
            <a:off x="9455236" y="5105400"/>
            <a:ext cx="7804064" cy="3630566"/>
          </a:xfrm>
          <a:prstGeom prst="rect">
            <a:avLst/>
          </a:prstGeom>
        </p:spPr>
        <p:txBody>
          <a:bodyPr lIns="0" tIns="0" rIns="0" bIns="0" rtlCol="0" anchor="t">
            <a:spAutoFit/>
          </a:bodyPr>
          <a:lstStyle/>
          <a:p>
            <a:pPr marL="460919" lvl="1" indent="-230460" algn="l">
              <a:lnSpc>
                <a:spcPts val="2946"/>
              </a:lnSpc>
              <a:buFont typeface="Arial"/>
              <a:buChar char="•"/>
            </a:pPr>
            <a:r>
              <a:rPr lang="en-US" sz="2134" spc="209">
                <a:solidFill>
                  <a:srgbClr val="231F20"/>
                </a:solidFill>
                <a:latin typeface="DM Sans"/>
                <a:ea typeface="DM Sans"/>
                <a:cs typeface="DM Sans"/>
                <a:sym typeface="DM Sans"/>
              </a:rPr>
              <a:t>Local Storage Solutions: Use local databases (e.g., SQLite) to store data on the device, enabling offline access and functionality.</a:t>
            </a:r>
          </a:p>
          <a:p>
            <a:pPr marL="460919" lvl="1" indent="-230460" algn="l">
              <a:lnSpc>
                <a:spcPts val="2946"/>
              </a:lnSpc>
              <a:buFont typeface="Arial"/>
              <a:buChar char="•"/>
            </a:pPr>
            <a:r>
              <a:rPr lang="en-US" sz="2134" spc="209">
                <a:solidFill>
                  <a:srgbClr val="231F20"/>
                </a:solidFill>
                <a:latin typeface="DM Sans"/>
                <a:ea typeface="DM Sans"/>
                <a:cs typeface="DM Sans"/>
                <a:sym typeface="DM Sans"/>
              </a:rPr>
              <a:t>Data Synchronization: Implement data synchronization processes to update the server when the device is back online.</a:t>
            </a:r>
          </a:p>
          <a:p>
            <a:pPr marL="460919" lvl="1" indent="-230460" algn="l">
              <a:lnSpc>
                <a:spcPts val="2946"/>
              </a:lnSpc>
              <a:buFont typeface="Arial"/>
              <a:buChar char="•"/>
            </a:pPr>
            <a:r>
              <a:rPr lang="en-US" sz="2134" spc="209">
                <a:solidFill>
                  <a:srgbClr val="231F20"/>
                </a:solidFill>
                <a:latin typeface="DM Sans"/>
                <a:ea typeface="DM Sans"/>
                <a:cs typeface="DM Sans"/>
                <a:sym typeface="DM Sans"/>
              </a:rPr>
              <a:t>User Testing: Conduct thorough testing in offline scenarios to ensure seamless user experience.</a:t>
            </a:r>
          </a:p>
          <a:p>
            <a:pPr marL="0" lvl="0" indent="0" algn="l">
              <a:lnSpc>
                <a:spcPts val="2946"/>
              </a:lnSpc>
              <a:spcBef>
                <a:spcPct val="0"/>
              </a:spcBef>
            </a:pPr>
            <a:endParaRPr lang="en-US" sz="2134" spc="209">
              <a:solidFill>
                <a:srgbClr val="231F20"/>
              </a:solidFill>
              <a:latin typeface="DM Sans"/>
              <a:ea typeface="DM Sans"/>
              <a:cs typeface="DM Sans"/>
              <a:sym typeface="DM Sans"/>
            </a:endParaRPr>
          </a:p>
        </p:txBody>
      </p:sp>
      <p:sp>
        <p:nvSpPr>
          <p:cNvPr id="14" name="TextBox 14"/>
          <p:cNvSpPr txBox="1"/>
          <p:nvPr/>
        </p:nvSpPr>
        <p:spPr>
          <a:xfrm>
            <a:off x="2286288" y="240058"/>
            <a:ext cx="13782452" cy="1065250"/>
          </a:xfrm>
          <a:prstGeom prst="rect">
            <a:avLst/>
          </a:prstGeom>
        </p:spPr>
        <p:txBody>
          <a:bodyPr lIns="0" tIns="0" rIns="0" bIns="0" rtlCol="0" anchor="t">
            <a:spAutoFit/>
          </a:bodyPr>
          <a:lstStyle/>
          <a:p>
            <a:pPr algn="ctr">
              <a:lnSpc>
                <a:spcPts val="8718"/>
              </a:lnSpc>
            </a:pPr>
            <a:r>
              <a:rPr lang="en-US" sz="6317" b="1" spc="334">
                <a:solidFill>
                  <a:srgbClr val="000000"/>
                </a:solidFill>
                <a:latin typeface="Oswald Bold"/>
                <a:ea typeface="Oswald Bold"/>
                <a:cs typeface="Oswald Bold"/>
                <a:sym typeface="Oswald Bold"/>
              </a:rPr>
              <a:t>Strategy to overcome difficulties</a:t>
            </a:r>
          </a:p>
        </p:txBody>
      </p:sp>
      <p:sp>
        <p:nvSpPr>
          <p:cNvPr id="15" name="Freeform 15"/>
          <p:cNvSpPr/>
          <p:nvPr/>
        </p:nvSpPr>
        <p:spPr>
          <a:xfrm>
            <a:off x="15336726" y="-308267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2048770"/>
            <a:chOff x="0" y="0"/>
            <a:chExt cx="4816593" cy="539594"/>
          </a:xfrm>
        </p:grpSpPr>
        <p:sp>
          <p:nvSpPr>
            <p:cNvPr id="4" name="Freeform 4"/>
            <p:cNvSpPr/>
            <p:nvPr/>
          </p:nvSpPr>
          <p:spPr>
            <a:xfrm>
              <a:off x="0" y="0"/>
              <a:ext cx="4816592" cy="539594"/>
            </a:xfrm>
            <a:custGeom>
              <a:avLst/>
              <a:gdLst/>
              <a:ahLst/>
              <a:cxnLst/>
              <a:rect l="l" t="t" r="r" b="b"/>
              <a:pathLst>
                <a:path w="4816592" h="539594">
                  <a:moveTo>
                    <a:pt x="0" y="0"/>
                  </a:moveTo>
                  <a:lnTo>
                    <a:pt x="4816592" y="0"/>
                  </a:lnTo>
                  <a:lnTo>
                    <a:pt x="4816592" y="539594"/>
                  </a:lnTo>
                  <a:lnTo>
                    <a:pt x="0" y="539594"/>
                  </a:lnTo>
                  <a:close/>
                </a:path>
              </a:pathLst>
            </a:custGeom>
            <a:solidFill>
              <a:srgbClr val="1A1A1A"/>
            </a:solidFill>
          </p:spPr>
          <p:txBody>
            <a:bodyPr/>
            <a:lstStyle/>
            <a:p>
              <a:endParaRPr lang="en-US"/>
            </a:p>
          </p:txBody>
        </p:sp>
        <p:sp>
          <p:nvSpPr>
            <p:cNvPr id="5" name="TextBox 5"/>
            <p:cNvSpPr txBox="1"/>
            <p:nvPr/>
          </p:nvSpPr>
          <p:spPr>
            <a:xfrm>
              <a:off x="0" y="-19050"/>
              <a:ext cx="4816593" cy="55864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326319" y="282737"/>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Platform Used</a:t>
            </a:r>
          </a:p>
        </p:txBody>
      </p:sp>
      <p:sp>
        <p:nvSpPr>
          <p:cNvPr id="9" name="TextBox 9"/>
          <p:cNvSpPr txBox="1"/>
          <p:nvPr/>
        </p:nvSpPr>
        <p:spPr>
          <a:xfrm>
            <a:off x="1342370" y="3687311"/>
            <a:ext cx="15603259" cy="4754237"/>
          </a:xfrm>
          <a:prstGeom prst="rect">
            <a:avLst/>
          </a:prstGeom>
        </p:spPr>
        <p:txBody>
          <a:bodyPr lIns="0" tIns="0" rIns="0" bIns="0" rtlCol="0" anchor="t">
            <a:spAutoFit/>
          </a:bodyPr>
          <a:lstStyle/>
          <a:p>
            <a:pPr algn="l">
              <a:lnSpc>
                <a:spcPts val="4821"/>
              </a:lnSpc>
            </a:pPr>
            <a:r>
              <a:rPr lang="en-US" sz="3493" spc="342">
                <a:solidFill>
                  <a:srgbClr val="231F20"/>
                </a:solidFill>
                <a:latin typeface="DM Sans"/>
                <a:ea typeface="DM Sans"/>
                <a:cs typeface="DM Sans"/>
                <a:sym typeface="DM Sans"/>
              </a:rPr>
              <a:t>Android: The app will be developed for Android devices to reach a large user base, as many students use Android smartphones.</a:t>
            </a:r>
          </a:p>
          <a:p>
            <a:pPr algn="l">
              <a:lnSpc>
                <a:spcPts val="4821"/>
              </a:lnSpc>
            </a:pPr>
            <a:endParaRPr lang="en-US" sz="3493" spc="342">
              <a:solidFill>
                <a:srgbClr val="231F20"/>
              </a:solidFill>
              <a:latin typeface="DM Sans"/>
              <a:ea typeface="DM Sans"/>
              <a:cs typeface="DM Sans"/>
              <a:sym typeface="DM Sans"/>
            </a:endParaRPr>
          </a:p>
          <a:p>
            <a:pPr algn="l">
              <a:lnSpc>
                <a:spcPts val="4821"/>
              </a:lnSpc>
            </a:pPr>
            <a:r>
              <a:rPr lang="en-US" sz="3493" spc="342">
                <a:solidFill>
                  <a:srgbClr val="231F20"/>
                </a:solidFill>
                <a:latin typeface="DM Sans"/>
                <a:ea typeface="DM Sans"/>
                <a:cs typeface="DM Sans"/>
                <a:sym typeface="DM Sans"/>
              </a:rPr>
              <a:t>iOS: Developing for iOS ensures accessibility for users who prefer Apple devices, allowing the app to cater to a wider audience.</a:t>
            </a:r>
          </a:p>
          <a:p>
            <a:pPr marL="0" lvl="0" indent="0" algn="l">
              <a:lnSpc>
                <a:spcPts val="4821"/>
              </a:lnSpc>
              <a:spcBef>
                <a:spcPct val="0"/>
              </a:spcBef>
            </a:pPr>
            <a:endParaRPr lang="en-US" sz="3493" spc="342">
              <a:solidFill>
                <a:srgbClr val="231F20"/>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332922" y="2057400"/>
            <a:ext cx="11926957" cy="8229600"/>
          </a:xfrm>
          <a:custGeom>
            <a:avLst/>
            <a:gdLst/>
            <a:ahLst/>
            <a:cxnLst/>
            <a:rect l="l" t="t" r="r" b="b"/>
            <a:pathLst>
              <a:path w="11926957" h="8229600">
                <a:moveTo>
                  <a:pt x="0" y="0"/>
                </a:moveTo>
                <a:lnTo>
                  <a:pt x="11926956" y="0"/>
                </a:lnTo>
                <a:lnTo>
                  <a:pt x="11926956" y="8229600"/>
                </a:lnTo>
                <a:lnTo>
                  <a:pt x="0" y="8229600"/>
                </a:lnTo>
                <a:lnTo>
                  <a:pt x="0" y="0"/>
                </a:lnTo>
                <a:close/>
              </a:path>
            </a:pathLst>
          </a:custGeom>
          <a:blipFill>
            <a:blip r:embed="rId5"/>
            <a:stretch>
              <a:fillRect/>
            </a:stretch>
          </a:blipFill>
        </p:spPr>
        <p:txBody>
          <a:bodyPr/>
          <a:lstStyle/>
          <a:p>
            <a:endParaRPr lang="en-US"/>
          </a:p>
        </p:txBody>
      </p:sp>
      <p:grpSp>
        <p:nvGrpSpPr>
          <p:cNvPr id="6" name="Group 6"/>
          <p:cNvGrpSpPr/>
          <p:nvPr/>
        </p:nvGrpSpPr>
        <p:grpSpPr>
          <a:xfrm>
            <a:off x="152400" y="152400"/>
            <a:ext cx="18288000" cy="1588340"/>
            <a:chOff x="0" y="0"/>
            <a:chExt cx="4816593" cy="418328"/>
          </a:xfrm>
        </p:grpSpPr>
        <p:sp>
          <p:nvSpPr>
            <p:cNvPr id="7" name="Freeform 7"/>
            <p:cNvSpPr/>
            <p:nvPr/>
          </p:nvSpPr>
          <p:spPr>
            <a:xfrm>
              <a:off x="0" y="0"/>
              <a:ext cx="4816592" cy="418328"/>
            </a:xfrm>
            <a:custGeom>
              <a:avLst/>
              <a:gdLst/>
              <a:ahLst/>
              <a:cxnLst/>
              <a:rect l="l" t="t" r="r" b="b"/>
              <a:pathLst>
                <a:path w="4816592" h="418328">
                  <a:moveTo>
                    <a:pt x="0" y="0"/>
                  </a:moveTo>
                  <a:lnTo>
                    <a:pt x="4816592" y="0"/>
                  </a:lnTo>
                  <a:lnTo>
                    <a:pt x="4816592" y="418328"/>
                  </a:lnTo>
                  <a:lnTo>
                    <a:pt x="0" y="418328"/>
                  </a:lnTo>
                  <a:close/>
                </a:path>
              </a:pathLst>
            </a:custGeom>
            <a:solidFill>
              <a:srgbClr val="1A1A1A"/>
            </a:solidFill>
          </p:spPr>
          <p:txBody>
            <a:bodyPr/>
            <a:lstStyle/>
            <a:p>
              <a:endParaRPr lang="en-US"/>
            </a:p>
          </p:txBody>
        </p:sp>
        <p:sp>
          <p:nvSpPr>
            <p:cNvPr id="8" name="TextBox 8"/>
            <p:cNvSpPr txBox="1"/>
            <p:nvPr/>
          </p:nvSpPr>
          <p:spPr>
            <a:xfrm>
              <a:off x="0" y="-19050"/>
              <a:ext cx="4816593" cy="437378"/>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13603422" y="-45769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a:off x="-2698969" y="-32901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668716" y="268360"/>
            <a:ext cx="19625431" cy="1232596"/>
          </a:xfrm>
          <a:prstGeom prst="rect">
            <a:avLst/>
          </a:prstGeom>
        </p:spPr>
        <p:txBody>
          <a:bodyPr lIns="0" tIns="0" rIns="0" bIns="0" rtlCol="0" anchor="t">
            <a:spAutoFit/>
          </a:bodyPr>
          <a:lstStyle/>
          <a:p>
            <a:pPr algn="ctr">
              <a:lnSpc>
                <a:spcPts val="10116"/>
              </a:lnSpc>
            </a:pPr>
            <a:r>
              <a:rPr lang="en-US" sz="7330" b="1" spc="718">
                <a:solidFill>
                  <a:srgbClr val="FFFFFF"/>
                </a:solidFill>
                <a:latin typeface="Oswald Bold"/>
                <a:ea typeface="Oswald Bold"/>
                <a:cs typeface="Oswald Bold"/>
                <a:sym typeface="Oswald Bold"/>
              </a:rPr>
              <a:t>Comparison table of ios and android</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2489307" y="2057400"/>
            <a:ext cx="13918985" cy="8229600"/>
          </a:xfrm>
          <a:custGeom>
            <a:avLst/>
            <a:gdLst/>
            <a:ahLst/>
            <a:cxnLst/>
            <a:rect l="l" t="t" r="r" b="b"/>
            <a:pathLst>
              <a:path w="13918985" h="8229600">
                <a:moveTo>
                  <a:pt x="0" y="0"/>
                </a:moveTo>
                <a:lnTo>
                  <a:pt x="13918986" y="0"/>
                </a:lnTo>
                <a:lnTo>
                  <a:pt x="13918986" y="8229600"/>
                </a:lnTo>
                <a:lnTo>
                  <a:pt x="0" y="8229600"/>
                </a:lnTo>
                <a:lnTo>
                  <a:pt x="0" y="0"/>
                </a:lnTo>
                <a:close/>
              </a:path>
            </a:pathLst>
          </a:custGeom>
          <a:blipFill>
            <a:blip r:embed="rId5"/>
            <a:stretch>
              <a:fillRect/>
            </a:stretch>
          </a:blipFill>
        </p:spPr>
        <p:txBody>
          <a:bodyPr/>
          <a:lstStyle/>
          <a:p>
            <a:endParaRPr lang="en-US"/>
          </a:p>
        </p:txBody>
      </p:sp>
      <p:sp>
        <p:nvSpPr>
          <p:cNvPr id="6" name="Freeform 6"/>
          <p:cNvSpPr/>
          <p:nvPr/>
        </p:nvSpPr>
        <p:spPr>
          <a:xfrm>
            <a:off x="13603422" y="-45769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698969" y="-32901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8" name="Group 8"/>
          <p:cNvGrpSpPr/>
          <p:nvPr/>
        </p:nvGrpSpPr>
        <p:grpSpPr>
          <a:xfrm>
            <a:off x="304800" y="304800"/>
            <a:ext cx="18288000" cy="1588340"/>
            <a:chOff x="0" y="0"/>
            <a:chExt cx="4816593" cy="418328"/>
          </a:xfrm>
        </p:grpSpPr>
        <p:sp>
          <p:nvSpPr>
            <p:cNvPr id="9" name="Freeform 9"/>
            <p:cNvSpPr/>
            <p:nvPr/>
          </p:nvSpPr>
          <p:spPr>
            <a:xfrm>
              <a:off x="0" y="0"/>
              <a:ext cx="4816592" cy="418328"/>
            </a:xfrm>
            <a:custGeom>
              <a:avLst/>
              <a:gdLst/>
              <a:ahLst/>
              <a:cxnLst/>
              <a:rect l="l" t="t" r="r" b="b"/>
              <a:pathLst>
                <a:path w="4816592" h="418328">
                  <a:moveTo>
                    <a:pt x="0" y="0"/>
                  </a:moveTo>
                  <a:lnTo>
                    <a:pt x="4816592" y="0"/>
                  </a:lnTo>
                  <a:lnTo>
                    <a:pt x="4816592" y="418328"/>
                  </a:lnTo>
                  <a:lnTo>
                    <a:pt x="0" y="418328"/>
                  </a:lnTo>
                  <a:close/>
                </a:path>
              </a:pathLst>
            </a:custGeom>
            <a:solidFill>
              <a:srgbClr val="1A1A1A"/>
            </a:solidFill>
          </p:spPr>
          <p:txBody>
            <a:bodyPr/>
            <a:lstStyle/>
            <a:p>
              <a:endParaRPr lang="en-US"/>
            </a:p>
          </p:txBody>
        </p:sp>
        <p:sp>
          <p:nvSpPr>
            <p:cNvPr id="10" name="TextBox 10"/>
            <p:cNvSpPr txBox="1"/>
            <p:nvPr/>
          </p:nvSpPr>
          <p:spPr>
            <a:xfrm>
              <a:off x="0" y="-19050"/>
              <a:ext cx="4816593" cy="43737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3755822" y="-44245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2546569" y="-31377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TextBox 13"/>
          <p:cNvSpPr txBox="1"/>
          <p:nvPr/>
        </p:nvSpPr>
        <p:spPr>
          <a:xfrm>
            <a:off x="-516316" y="420760"/>
            <a:ext cx="19625431" cy="1232596"/>
          </a:xfrm>
          <a:prstGeom prst="rect">
            <a:avLst/>
          </a:prstGeom>
        </p:spPr>
        <p:txBody>
          <a:bodyPr lIns="0" tIns="0" rIns="0" bIns="0" rtlCol="0" anchor="t">
            <a:spAutoFit/>
          </a:bodyPr>
          <a:lstStyle/>
          <a:p>
            <a:pPr algn="ctr">
              <a:lnSpc>
                <a:spcPts val="10116"/>
              </a:lnSpc>
            </a:pPr>
            <a:r>
              <a:rPr lang="en-US" sz="7330" b="1" spc="718">
                <a:solidFill>
                  <a:srgbClr val="FFFFFF"/>
                </a:solidFill>
                <a:latin typeface="Oswald Bold"/>
                <a:ea typeface="Oswald Bold"/>
                <a:cs typeface="Oswald Bold"/>
                <a:sym typeface="Oswald Bold"/>
              </a:rPr>
              <a:t>Comparison table of ios and android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2048770"/>
            <a:chOff x="0" y="0"/>
            <a:chExt cx="4816593" cy="539594"/>
          </a:xfrm>
        </p:grpSpPr>
        <p:sp>
          <p:nvSpPr>
            <p:cNvPr id="4" name="Freeform 4"/>
            <p:cNvSpPr/>
            <p:nvPr/>
          </p:nvSpPr>
          <p:spPr>
            <a:xfrm>
              <a:off x="0" y="0"/>
              <a:ext cx="4816592" cy="539594"/>
            </a:xfrm>
            <a:custGeom>
              <a:avLst/>
              <a:gdLst/>
              <a:ahLst/>
              <a:cxnLst/>
              <a:rect l="l" t="t" r="r" b="b"/>
              <a:pathLst>
                <a:path w="4816592" h="539594">
                  <a:moveTo>
                    <a:pt x="0" y="0"/>
                  </a:moveTo>
                  <a:lnTo>
                    <a:pt x="4816592" y="0"/>
                  </a:lnTo>
                  <a:lnTo>
                    <a:pt x="4816592" y="539594"/>
                  </a:lnTo>
                  <a:lnTo>
                    <a:pt x="0" y="539594"/>
                  </a:lnTo>
                  <a:close/>
                </a:path>
              </a:pathLst>
            </a:custGeom>
            <a:solidFill>
              <a:srgbClr val="1A1A1A"/>
            </a:solidFill>
          </p:spPr>
          <p:txBody>
            <a:bodyPr/>
            <a:lstStyle/>
            <a:p>
              <a:endParaRPr lang="en-US"/>
            </a:p>
          </p:txBody>
        </p:sp>
        <p:sp>
          <p:nvSpPr>
            <p:cNvPr id="5" name="TextBox 5"/>
            <p:cNvSpPr txBox="1"/>
            <p:nvPr/>
          </p:nvSpPr>
          <p:spPr>
            <a:xfrm>
              <a:off x="0" y="-19050"/>
              <a:ext cx="4816593" cy="55864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326319" y="282737"/>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Required Features</a:t>
            </a:r>
          </a:p>
        </p:txBody>
      </p:sp>
      <p:sp>
        <p:nvSpPr>
          <p:cNvPr id="9" name="TextBox 9"/>
          <p:cNvSpPr txBox="1"/>
          <p:nvPr/>
        </p:nvSpPr>
        <p:spPr>
          <a:xfrm>
            <a:off x="1342370" y="2525806"/>
            <a:ext cx="15603259" cy="7137954"/>
          </a:xfrm>
          <a:prstGeom prst="rect">
            <a:avLst/>
          </a:prstGeom>
        </p:spPr>
        <p:txBody>
          <a:bodyPr lIns="0" tIns="0" rIns="0" bIns="0" rtlCol="0" anchor="t">
            <a:spAutoFit/>
          </a:bodyPr>
          <a:lstStyle/>
          <a:p>
            <a:pPr algn="l">
              <a:lnSpc>
                <a:spcPts val="4821"/>
              </a:lnSpc>
            </a:pPr>
            <a:r>
              <a:rPr lang="en-US" sz="3493" spc="342">
                <a:solidFill>
                  <a:srgbClr val="231F20"/>
                </a:solidFill>
                <a:latin typeface="DM Sans"/>
                <a:ea typeface="DM Sans"/>
                <a:cs typeface="DM Sans"/>
                <a:sym typeface="DM Sans"/>
              </a:rPr>
              <a:t>1.User Registration and Login</a:t>
            </a:r>
          </a:p>
          <a:p>
            <a:pPr algn="l">
              <a:lnSpc>
                <a:spcPts val="4821"/>
              </a:lnSpc>
            </a:pPr>
            <a:r>
              <a:rPr lang="en-US" sz="3493" spc="342">
                <a:solidFill>
                  <a:srgbClr val="231F20"/>
                </a:solidFill>
                <a:latin typeface="DM Sans"/>
                <a:ea typeface="DM Sans"/>
                <a:cs typeface="DM Sans"/>
                <a:sym typeface="DM Sans"/>
              </a:rPr>
              <a:t>Enables users to create accounts with usernames and passwords.</a:t>
            </a:r>
          </a:p>
          <a:p>
            <a:pPr algn="l">
              <a:lnSpc>
                <a:spcPts val="4821"/>
              </a:lnSpc>
            </a:pPr>
            <a:r>
              <a:rPr lang="en-US" sz="3493" spc="342">
                <a:solidFill>
                  <a:srgbClr val="231F20"/>
                </a:solidFill>
                <a:latin typeface="DM Sans"/>
                <a:ea typeface="DM Sans"/>
                <a:cs typeface="DM Sans"/>
                <a:sym typeface="DM Sans"/>
              </a:rPr>
              <a:t>Ensures information security and allows logins to access spending data.</a:t>
            </a:r>
          </a:p>
          <a:p>
            <a:pPr algn="l">
              <a:lnSpc>
                <a:spcPts val="4821"/>
              </a:lnSpc>
            </a:pPr>
            <a:endParaRPr lang="en-US" sz="3493" spc="342">
              <a:solidFill>
                <a:srgbClr val="231F20"/>
              </a:solidFill>
              <a:latin typeface="DM Sans"/>
              <a:ea typeface="DM Sans"/>
              <a:cs typeface="DM Sans"/>
              <a:sym typeface="DM Sans"/>
            </a:endParaRPr>
          </a:p>
          <a:p>
            <a:pPr algn="l">
              <a:lnSpc>
                <a:spcPts val="4821"/>
              </a:lnSpc>
            </a:pPr>
            <a:r>
              <a:rPr lang="en-US" sz="3493" spc="342">
                <a:solidFill>
                  <a:srgbClr val="231F20"/>
                </a:solidFill>
                <a:latin typeface="DM Sans"/>
                <a:ea typeface="DM Sans"/>
                <a:cs typeface="DM Sans"/>
                <a:sym typeface="DM Sans"/>
              </a:rPr>
              <a:t>2. Spending Tracking</a:t>
            </a:r>
          </a:p>
          <a:p>
            <a:pPr algn="l">
              <a:lnSpc>
                <a:spcPts val="4821"/>
              </a:lnSpc>
            </a:pPr>
            <a:r>
              <a:rPr lang="en-US" sz="3493" spc="342">
                <a:solidFill>
                  <a:srgbClr val="231F20"/>
                </a:solidFill>
                <a:latin typeface="DM Sans"/>
                <a:ea typeface="DM Sans"/>
                <a:cs typeface="DM Sans"/>
                <a:sym typeface="DM Sans"/>
              </a:rPr>
              <a:t>Allows users to add, edit, and categorize spending items (e.g., rent, groceries).</a:t>
            </a:r>
          </a:p>
          <a:p>
            <a:pPr algn="l">
              <a:lnSpc>
                <a:spcPts val="4821"/>
              </a:lnSpc>
            </a:pPr>
            <a:r>
              <a:rPr lang="en-US" sz="3493" spc="342">
                <a:solidFill>
                  <a:srgbClr val="231F20"/>
                </a:solidFill>
                <a:latin typeface="DM Sans"/>
                <a:ea typeface="DM Sans"/>
                <a:cs typeface="DM Sans"/>
                <a:sym typeface="DM Sans"/>
              </a:rPr>
              <a:t>Each transaction should have a description, date, amount, and category for easy management.</a:t>
            </a:r>
          </a:p>
          <a:p>
            <a:pPr marL="0" lvl="0" indent="0" algn="l">
              <a:lnSpc>
                <a:spcPts val="4821"/>
              </a:lnSpc>
              <a:spcBef>
                <a:spcPct val="0"/>
              </a:spcBef>
            </a:pPr>
            <a:endParaRPr lang="en-US" sz="3493" spc="342">
              <a:solidFill>
                <a:srgbClr val="231F20"/>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2048770"/>
            <a:chOff x="0" y="0"/>
            <a:chExt cx="4816593" cy="539594"/>
          </a:xfrm>
        </p:grpSpPr>
        <p:sp>
          <p:nvSpPr>
            <p:cNvPr id="4" name="Freeform 4"/>
            <p:cNvSpPr/>
            <p:nvPr/>
          </p:nvSpPr>
          <p:spPr>
            <a:xfrm>
              <a:off x="0" y="0"/>
              <a:ext cx="4816592" cy="539594"/>
            </a:xfrm>
            <a:custGeom>
              <a:avLst/>
              <a:gdLst/>
              <a:ahLst/>
              <a:cxnLst/>
              <a:rect l="l" t="t" r="r" b="b"/>
              <a:pathLst>
                <a:path w="4816592" h="539594">
                  <a:moveTo>
                    <a:pt x="0" y="0"/>
                  </a:moveTo>
                  <a:lnTo>
                    <a:pt x="4816592" y="0"/>
                  </a:lnTo>
                  <a:lnTo>
                    <a:pt x="4816592" y="539594"/>
                  </a:lnTo>
                  <a:lnTo>
                    <a:pt x="0" y="539594"/>
                  </a:lnTo>
                  <a:close/>
                </a:path>
              </a:pathLst>
            </a:custGeom>
            <a:solidFill>
              <a:srgbClr val="1A1A1A"/>
            </a:solidFill>
          </p:spPr>
          <p:txBody>
            <a:bodyPr/>
            <a:lstStyle/>
            <a:p>
              <a:endParaRPr lang="en-US"/>
            </a:p>
          </p:txBody>
        </p:sp>
        <p:sp>
          <p:nvSpPr>
            <p:cNvPr id="5" name="TextBox 5"/>
            <p:cNvSpPr txBox="1"/>
            <p:nvPr/>
          </p:nvSpPr>
          <p:spPr>
            <a:xfrm>
              <a:off x="0" y="-19050"/>
              <a:ext cx="4816593" cy="55864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326319" y="282737"/>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Required Features</a:t>
            </a:r>
          </a:p>
        </p:txBody>
      </p:sp>
      <p:sp>
        <p:nvSpPr>
          <p:cNvPr id="9" name="TextBox 9"/>
          <p:cNvSpPr txBox="1"/>
          <p:nvPr/>
        </p:nvSpPr>
        <p:spPr>
          <a:xfrm>
            <a:off x="1342370" y="3019425"/>
            <a:ext cx="15603259" cy="5350166"/>
          </a:xfrm>
          <a:prstGeom prst="rect">
            <a:avLst/>
          </a:prstGeom>
        </p:spPr>
        <p:txBody>
          <a:bodyPr lIns="0" tIns="0" rIns="0" bIns="0" rtlCol="0" anchor="t">
            <a:spAutoFit/>
          </a:bodyPr>
          <a:lstStyle/>
          <a:p>
            <a:pPr algn="l">
              <a:lnSpc>
                <a:spcPts val="4821"/>
              </a:lnSpc>
            </a:pPr>
            <a:r>
              <a:rPr lang="en-US" sz="3493" spc="342">
                <a:solidFill>
                  <a:srgbClr val="231F20"/>
                </a:solidFill>
                <a:latin typeface="DM Sans"/>
                <a:ea typeface="DM Sans"/>
                <a:cs typeface="DM Sans"/>
                <a:sym typeface="DM Sans"/>
              </a:rPr>
              <a:t>3. Set Up a Budget</a:t>
            </a:r>
          </a:p>
          <a:p>
            <a:pPr algn="l">
              <a:lnSpc>
                <a:spcPts val="4821"/>
              </a:lnSpc>
            </a:pPr>
            <a:r>
              <a:rPr lang="en-US" sz="3493" spc="342">
                <a:solidFill>
                  <a:srgbClr val="231F20"/>
                </a:solidFill>
                <a:latin typeface="DM Sans"/>
                <a:ea typeface="DM Sans"/>
                <a:cs typeface="DM Sans"/>
                <a:sym typeface="DM Sans"/>
              </a:rPr>
              <a:t>Users can set up monthly budgets for each spending category and change them as needed.</a:t>
            </a:r>
          </a:p>
          <a:p>
            <a:pPr algn="l">
              <a:lnSpc>
                <a:spcPts val="4821"/>
              </a:lnSpc>
            </a:pPr>
            <a:endParaRPr lang="en-US" sz="3493" spc="342">
              <a:solidFill>
                <a:srgbClr val="231F20"/>
              </a:solidFill>
              <a:latin typeface="DM Sans"/>
              <a:ea typeface="DM Sans"/>
              <a:cs typeface="DM Sans"/>
              <a:sym typeface="DM Sans"/>
            </a:endParaRPr>
          </a:p>
          <a:p>
            <a:pPr algn="l">
              <a:lnSpc>
                <a:spcPts val="4821"/>
              </a:lnSpc>
            </a:pPr>
            <a:r>
              <a:rPr lang="en-US" sz="3493" spc="342">
                <a:solidFill>
                  <a:srgbClr val="231F20"/>
                </a:solidFill>
                <a:latin typeface="DM Sans"/>
                <a:ea typeface="DM Sans"/>
                <a:cs typeface="DM Sans"/>
                <a:sym typeface="DM Sans"/>
              </a:rPr>
              <a:t>4. Spending Overview</a:t>
            </a:r>
          </a:p>
          <a:p>
            <a:pPr algn="l">
              <a:lnSpc>
                <a:spcPts val="4821"/>
              </a:lnSpc>
            </a:pPr>
            <a:r>
              <a:rPr lang="en-US" sz="3493" spc="342">
                <a:solidFill>
                  <a:srgbClr val="231F20"/>
                </a:solidFill>
                <a:latin typeface="DM Sans"/>
                <a:ea typeface="DM Sans"/>
                <a:cs typeface="DM Sans"/>
                <a:sym typeface="DM Sans"/>
              </a:rPr>
              <a:t>Displays total monthly spending, budget balance, and breakdown by category.</a:t>
            </a:r>
          </a:p>
          <a:p>
            <a:pPr algn="l">
              <a:lnSpc>
                <a:spcPts val="4821"/>
              </a:lnSpc>
            </a:pPr>
            <a:r>
              <a:rPr lang="en-US" sz="3493" spc="342">
                <a:solidFill>
                  <a:srgbClr val="231F20"/>
                </a:solidFill>
                <a:latin typeface="DM Sans"/>
                <a:ea typeface="DM Sans"/>
                <a:cs typeface="DM Sans"/>
                <a:sym typeface="DM Sans"/>
              </a:rPr>
              <a:t>Enables review of spending trends over time.</a:t>
            </a:r>
          </a:p>
          <a:p>
            <a:pPr marL="0" lvl="0" indent="0" algn="l">
              <a:lnSpc>
                <a:spcPts val="4821"/>
              </a:lnSpc>
              <a:spcBef>
                <a:spcPct val="0"/>
              </a:spcBef>
            </a:pPr>
            <a:endParaRPr lang="en-US" sz="3493" spc="342">
              <a:solidFill>
                <a:srgbClr val="231F20"/>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2048770"/>
            <a:chOff x="0" y="0"/>
            <a:chExt cx="4816593" cy="539594"/>
          </a:xfrm>
        </p:grpSpPr>
        <p:sp>
          <p:nvSpPr>
            <p:cNvPr id="4" name="Freeform 4"/>
            <p:cNvSpPr/>
            <p:nvPr/>
          </p:nvSpPr>
          <p:spPr>
            <a:xfrm>
              <a:off x="0" y="0"/>
              <a:ext cx="4816592" cy="539594"/>
            </a:xfrm>
            <a:custGeom>
              <a:avLst/>
              <a:gdLst/>
              <a:ahLst/>
              <a:cxnLst/>
              <a:rect l="l" t="t" r="r" b="b"/>
              <a:pathLst>
                <a:path w="4816592" h="539594">
                  <a:moveTo>
                    <a:pt x="0" y="0"/>
                  </a:moveTo>
                  <a:lnTo>
                    <a:pt x="4816592" y="0"/>
                  </a:lnTo>
                  <a:lnTo>
                    <a:pt x="4816592" y="539594"/>
                  </a:lnTo>
                  <a:lnTo>
                    <a:pt x="0" y="539594"/>
                  </a:lnTo>
                  <a:close/>
                </a:path>
              </a:pathLst>
            </a:custGeom>
            <a:solidFill>
              <a:srgbClr val="1A1A1A"/>
            </a:solidFill>
          </p:spPr>
          <p:txBody>
            <a:bodyPr/>
            <a:lstStyle/>
            <a:p>
              <a:endParaRPr lang="en-US"/>
            </a:p>
          </p:txBody>
        </p:sp>
        <p:sp>
          <p:nvSpPr>
            <p:cNvPr id="5" name="TextBox 5"/>
            <p:cNvSpPr txBox="1"/>
            <p:nvPr/>
          </p:nvSpPr>
          <p:spPr>
            <a:xfrm>
              <a:off x="0" y="-19050"/>
              <a:ext cx="4816593" cy="55864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326319" y="282737"/>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Required Features</a:t>
            </a:r>
          </a:p>
        </p:txBody>
      </p:sp>
      <p:sp>
        <p:nvSpPr>
          <p:cNvPr id="9" name="TextBox 9"/>
          <p:cNvSpPr txBox="1"/>
          <p:nvPr/>
        </p:nvSpPr>
        <p:spPr>
          <a:xfrm>
            <a:off x="1342370" y="3019425"/>
            <a:ext cx="15603259" cy="5350166"/>
          </a:xfrm>
          <a:prstGeom prst="rect">
            <a:avLst/>
          </a:prstGeom>
        </p:spPr>
        <p:txBody>
          <a:bodyPr lIns="0" tIns="0" rIns="0" bIns="0" rtlCol="0" anchor="t">
            <a:spAutoFit/>
          </a:bodyPr>
          <a:lstStyle/>
          <a:p>
            <a:pPr algn="l">
              <a:lnSpc>
                <a:spcPts val="4821"/>
              </a:lnSpc>
            </a:pPr>
            <a:r>
              <a:rPr lang="en-US" sz="3493" spc="342">
                <a:solidFill>
                  <a:srgbClr val="231F20"/>
                </a:solidFill>
                <a:latin typeface="DM Sans"/>
                <a:ea typeface="DM Sans"/>
                <a:cs typeface="DM Sans"/>
                <a:sym typeface="DM Sans"/>
              </a:rPr>
              <a:t>5. Recurring Spending</a:t>
            </a:r>
          </a:p>
          <a:p>
            <a:pPr algn="l">
              <a:lnSpc>
                <a:spcPts val="4821"/>
              </a:lnSpc>
            </a:pPr>
            <a:r>
              <a:rPr lang="en-US" sz="3493" spc="342">
                <a:solidFill>
                  <a:srgbClr val="231F20"/>
                </a:solidFill>
                <a:latin typeface="DM Sans"/>
                <a:ea typeface="DM Sans"/>
                <a:cs typeface="DM Sans"/>
                <a:sym typeface="DM Sans"/>
              </a:rPr>
              <a:t>Enables setting up recurring expenses (e.g., monthly rent) with start and end dates.</a:t>
            </a:r>
          </a:p>
          <a:p>
            <a:pPr algn="l">
              <a:lnSpc>
                <a:spcPts val="4821"/>
              </a:lnSpc>
            </a:pPr>
            <a:r>
              <a:rPr lang="en-US" sz="3493" spc="342">
                <a:solidFill>
                  <a:srgbClr val="231F20"/>
                </a:solidFill>
                <a:latin typeface="DM Sans"/>
                <a:ea typeface="DM Sans"/>
                <a:cs typeface="DM Sans"/>
                <a:sym typeface="DM Sans"/>
              </a:rPr>
              <a:t>Automatically updates recurring expenses to monthly budgets.</a:t>
            </a:r>
          </a:p>
          <a:p>
            <a:pPr algn="l">
              <a:lnSpc>
                <a:spcPts val="4821"/>
              </a:lnSpc>
            </a:pPr>
            <a:endParaRPr lang="en-US" sz="3493" spc="342">
              <a:solidFill>
                <a:srgbClr val="231F20"/>
              </a:solidFill>
              <a:latin typeface="DM Sans"/>
              <a:ea typeface="DM Sans"/>
              <a:cs typeface="DM Sans"/>
              <a:sym typeface="DM Sans"/>
            </a:endParaRPr>
          </a:p>
          <a:p>
            <a:pPr algn="l">
              <a:lnSpc>
                <a:spcPts val="4821"/>
              </a:lnSpc>
            </a:pPr>
            <a:r>
              <a:rPr lang="en-US" sz="3493" spc="342">
                <a:solidFill>
                  <a:srgbClr val="231F20"/>
                </a:solidFill>
                <a:latin typeface="DM Sans"/>
                <a:ea typeface="DM Sans"/>
                <a:cs typeface="DM Sans"/>
                <a:sym typeface="DM Sans"/>
              </a:rPr>
              <a:t>6. Spending Reports</a:t>
            </a:r>
          </a:p>
          <a:p>
            <a:pPr algn="l">
              <a:lnSpc>
                <a:spcPts val="4821"/>
              </a:lnSpc>
            </a:pPr>
            <a:r>
              <a:rPr lang="en-US" sz="3493" spc="342">
                <a:solidFill>
                  <a:srgbClr val="231F20"/>
                </a:solidFill>
                <a:latin typeface="DM Sans"/>
                <a:ea typeface="DM Sans"/>
                <a:cs typeface="DM Sans"/>
                <a:sym typeface="DM Sans"/>
              </a:rPr>
              <a:t>Generate detailed reports over time periods (e.g. monthly, yearly), analyzing spending by category.</a:t>
            </a:r>
          </a:p>
          <a:p>
            <a:pPr marL="0" lvl="0" indent="0" algn="l">
              <a:lnSpc>
                <a:spcPts val="4821"/>
              </a:lnSpc>
              <a:spcBef>
                <a:spcPct val="0"/>
              </a:spcBef>
            </a:pPr>
            <a:endParaRPr lang="en-US" sz="3493" spc="342">
              <a:solidFill>
                <a:srgbClr val="231F20"/>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0" y="0"/>
            <a:ext cx="18288000" cy="2048770"/>
            <a:chOff x="0" y="0"/>
            <a:chExt cx="4816593" cy="539594"/>
          </a:xfrm>
        </p:grpSpPr>
        <p:sp>
          <p:nvSpPr>
            <p:cNvPr id="4" name="Freeform 4"/>
            <p:cNvSpPr/>
            <p:nvPr/>
          </p:nvSpPr>
          <p:spPr>
            <a:xfrm>
              <a:off x="0" y="0"/>
              <a:ext cx="4816592" cy="539594"/>
            </a:xfrm>
            <a:custGeom>
              <a:avLst/>
              <a:gdLst/>
              <a:ahLst/>
              <a:cxnLst/>
              <a:rect l="l" t="t" r="r" b="b"/>
              <a:pathLst>
                <a:path w="4816592" h="539594">
                  <a:moveTo>
                    <a:pt x="0" y="0"/>
                  </a:moveTo>
                  <a:lnTo>
                    <a:pt x="4816592" y="0"/>
                  </a:lnTo>
                  <a:lnTo>
                    <a:pt x="4816592" y="539594"/>
                  </a:lnTo>
                  <a:lnTo>
                    <a:pt x="0" y="539594"/>
                  </a:lnTo>
                  <a:close/>
                </a:path>
              </a:pathLst>
            </a:custGeom>
            <a:solidFill>
              <a:srgbClr val="1A1A1A"/>
            </a:solidFill>
          </p:spPr>
          <p:txBody>
            <a:bodyPr/>
            <a:lstStyle/>
            <a:p>
              <a:endParaRPr lang="en-US"/>
            </a:p>
          </p:txBody>
        </p:sp>
        <p:sp>
          <p:nvSpPr>
            <p:cNvPr id="5" name="TextBox 5"/>
            <p:cNvSpPr txBox="1"/>
            <p:nvPr/>
          </p:nvSpPr>
          <p:spPr>
            <a:xfrm>
              <a:off x="0" y="-19050"/>
              <a:ext cx="4816593" cy="558644"/>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8" name="TextBox 8"/>
          <p:cNvSpPr txBox="1"/>
          <p:nvPr/>
        </p:nvSpPr>
        <p:spPr>
          <a:xfrm>
            <a:off x="3326319" y="282737"/>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Required Features</a:t>
            </a:r>
          </a:p>
        </p:txBody>
      </p:sp>
      <p:sp>
        <p:nvSpPr>
          <p:cNvPr id="9" name="TextBox 9"/>
          <p:cNvSpPr txBox="1"/>
          <p:nvPr/>
        </p:nvSpPr>
        <p:spPr>
          <a:xfrm>
            <a:off x="1342370" y="3924902"/>
            <a:ext cx="15603259" cy="2370520"/>
          </a:xfrm>
          <a:prstGeom prst="rect">
            <a:avLst/>
          </a:prstGeom>
        </p:spPr>
        <p:txBody>
          <a:bodyPr lIns="0" tIns="0" rIns="0" bIns="0" rtlCol="0" anchor="t">
            <a:spAutoFit/>
          </a:bodyPr>
          <a:lstStyle/>
          <a:p>
            <a:pPr algn="l">
              <a:lnSpc>
                <a:spcPts val="4821"/>
              </a:lnSpc>
            </a:pPr>
            <a:r>
              <a:rPr lang="en-US" sz="3493" spc="342">
                <a:solidFill>
                  <a:srgbClr val="231F20"/>
                </a:solidFill>
                <a:latin typeface="DM Sans"/>
                <a:ea typeface="DM Sans"/>
                <a:cs typeface="DM Sans"/>
                <a:sym typeface="DM Sans"/>
              </a:rPr>
              <a:t>7. Budget Notifications</a:t>
            </a:r>
          </a:p>
          <a:p>
            <a:pPr algn="l">
              <a:lnSpc>
                <a:spcPts val="4821"/>
              </a:lnSpc>
            </a:pPr>
            <a:r>
              <a:rPr lang="en-US" sz="3493" spc="342">
                <a:solidFill>
                  <a:srgbClr val="231F20"/>
                </a:solidFill>
                <a:latin typeface="DM Sans"/>
                <a:ea typeface="DM Sans"/>
                <a:cs typeface="DM Sans"/>
                <a:sym typeface="DM Sans"/>
              </a:rPr>
              <a:t>Send notifications when users are close to or over their budget for a category, helping to control spending.</a:t>
            </a:r>
          </a:p>
          <a:p>
            <a:pPr marL="0" lvl="0" indent="0" algn="l">
              <a:lnSpc>
                <a:spcPts val="4821"/>
              </a:lnSpc>
              <a:spcBef>
                <a:spcPct val="0"/>
              </a:spcBef>
            </a:pPr>
            <a:endParaRPr lang="en-US" sz="3493" spc="342">
              <a:solidFill>
                <a:srgbClr val="231F2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a:off x="3651754" y="3005174"/>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2035253">
            <a:off x="15331117" y="5902012"/>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AutoShape 5"/>
          <p:cNvSpPr/>
          <p:nvPr/>
        </p:nvSpPr>
        <p:spPr>
          <a:xfrm>
            <a:off x="1589541" y="6574325"/>
            <a:ext cx="15108918" cy="0"/>
          </a:xfrm>
          <a:prstGeom prst="line">
            <a:avLst/>
          </a:prstGeom>
          <a:ln w="38100" cap="flat">
            <a:solidFill>
              <a:srgbClr val="000000"/>
            </a:solidFill>
            <a:prstDash val="solid"/>
            <a:headEnd type="none" w="sm" len="sm"/>
            <a:tailEnd type="none" w="sm" len="sm"/>
          </a:ln>
        </p:spPr>
        <p:txBody>
          <a:bodyPr/>
          <a:lstStyle/>
          <a:p>
            <a:endParaRPr lang="en-US"/>
          </a:p>
        </p:txBody>
      </p:sp>
      <p:grpSp>
        <p:nvGrpSpPr>
          <p:cNvPr id="6" name="Group 6"/>
          <p:cNvGrpSpPr/>
          <p:nvPr/>
        </p:nvGrpSpPr>
        <p:grpSpPr>
          <a:xfrm>
            <a:off x="4414986" y="6325101"/>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3651754" y="3524988"/>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01</a:t>
            </a:r>
          </a:p>
        </p:txBody>
      </p:sp>
      <p:sp>
        <p:nvSpPr>
          <p:cNvPr id="10" name="TextBox 10"/>
          <p:cNvSpPr txBox="1"/>
          <p:nvPr/>
        </p:nvSpPr>
        <p:spPr>
          <a:xfrm>
            <a:off x="2659865" y="7026072"/>
            <a:ext cx="4011325" cy="1513679"/>
          </a:xfrm>
          <a:prstGeom prst="rect">
            <a:avLst/>
          </a:prstGeom>
        </p:spPr>
        <p:txBody>
          <a:bodyPr lIns="0" tIns="0" rIns="0" bIns="0" rtlCol="0" anchor="t">
            <a:spAutoFit/>
          </a:bodyPr>
          <a:lstStyle/>
          <a:p>
            <a:pPr algn="ctr">
              <a:lnSpc>
                <a:spcPts val="4073"/>
              </a:lnSpc>
            </a:pPr>
            <a:r>
              <a:rPr lang="en-US" sz="2951" b="1" spc="289">
                <a:solidFill>
                  <a:srgbClr val="231F20"/>
                </a:solidFill>
                <a:latin typeface="DM Sans Bold"/>
                <a:ea typeface="DM Sans Bold"/>
                <a:cs typeface="DM Sans Bold"/>
                <a:sym typeface="DM Sans Bold"/>
              </a:rPr>
              <a:t>Mobile Application (Primary Solution)</a:t>
            </a:r>
          </a:p>
        </p:txBody>
      </p:sp>
      <p:sp>
        <p:nvSpPr>
          <p:cNvPr id="11" name="Freeform 11"/>
          <p:cNvSpPr/>
          <p:nvPr/>
        </p:nvSpPr>
        <p:spPr>
          <a:xfrm>
            <a:off x="8155800" y="3100288"/>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2" name="Group 12"/>
          <p:cNvGrpSpPr/>
          <p:nvPr/>
        </p:nvGrpSpPr>
        <p:grpSpPr>
          <a:xfrm>
            <a:off x="8919031" y="6420215"/>
            <a:ext cx="501082" cy="501082"/>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14" name="TextBox 14"/>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8155800" y="3518838"/>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02</a:t>
            </a:r>
          </a:p>
        </p:txBody>
      </p:sp>
      <p:sp>
        <p:nvSpPr>
          <p:cNvPr id="16" name="Freeform 16"/>
          <p:cNvSpPr/>
          <p:nvPr/>
        </p:nvSpPr>
        <p:spPr>
          <a:xfrm>
            <a:off x="12660129" y="3005174"/>
            <a:ext cx="2027545" cy="3080525"/>
          </a:xfrm>
          <a:custGeom>
            <a:avLst/>
            <a:gdLst/>
            <a:ahLst/>
            <a:cxnLst/>
            <a:rect l="l" t="t" r="r" b="b"/>
            <a:pathLst>
              <a:path w="2027545" h="3080525">
                <a:moveTo>
                  <a:pt x="0" y="0"/>
                </a:moveTo>
                <a:lnTo>
                  <a:pt x="2027546" y="0"/>
                </a:lnTo>
                <a:lnTo>
                  <a:pt x="2027546"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7" name="Group 17"/>
          <p:cNvGrpSpPr/>
          <p:nvPr/>
        </p:nvGrpSpPr>
        <p:grpSpPr>
          <a:xfrm>
            <a:off x="13423361" y="6325101"/>
            <a:ext cx="501082" cy="50108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txBody>
            <a:bodyPr/>
            <a:lstStyle/>
            <a:p>
              <a:endParaRPr lang="en-US"/>
            </a:p>
          </p:txBody>
        </p:sp>
        <p:sp>
          <p:nvSpPr>
            <p:cNvPr id="19" name="TextBox 19"/>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0" name="TextBox 20"/>
          <p:cNvSpPr txBox="1"/>
          <p:nvPr/>
        </p:nvSpPr>
        <p:spPr>
          <a:xfrm>
            <a:off x="12660129" y="3423723"/>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03</a:t>
            </a:r>
          </a:p>
        </p:txBody>
      </p:sp>
      <p:sp>
        <p:nvSpPr>
          <p:cNvPr id="21" name="TextBox 21"/>
          <p:cNvSpPr txBox="1"/>
          <p:nvPr/>
        </p:nvSpPr>
        <p:spPr>
          <a:xfrm>
            <a:off x="12218960" y="7254807"/>
            <a:ext cx="2909884" cy="999363"/>
          </a:xfrm>
          <a:prstGeom prst="rect">
            <a:avLst/>
          </a:prstGeom>
        </p:spPr>
        <p:txBody>
          <a:bodyPr lIns="0" tIns="0" rIns="0" bIns="0" rtlCol="0" anchor="t">
            <a:spAutoFit/>
          </a:bodyPr>
          <a:lstStyle/>
          <a:p>
            <a:pPr algn="ctr">
              <a:lnSpc>
                <a:spcPts val="4070"/>
              </a:lnSpc>
            </a:pPr>
            <a:r>
              <a:rPr lang="en-US" sz="2949" b="1" spc="289">
                <a:solidFill>
                  <a:srgbClr val="231F20"/>
                </a:solidFill>
                <a:latin typeface="DM Sans Bold"/>
                <a:ea typeface="DM Sans Bold"/>
                <a:cs typeface="DM Sans Bold"/>
                <a:sym typeface="DM Sans Bold"/>
              </a:rPr>
              <a:t>Web Application </a:t>
            </a:r>
          </a:p>
        </p:txBody>
      </p:sp>
      <p:sp>
        <p:nvSpPr>
          <p:cNvPr id="22" name="Freeform 22"/>
          <p:cNvSpPr/>
          <p:nvPr/>
        </p:nvSpPr>
        <p:spPr>
          <a:xfrm rot="-10799999">
            <a:off x="-4445416" y="-6112029"/>
            <a:ext cx="7474297" cy="10435319"/>
          </a:xfrm>
          <a:custGeom>
            <a:avLst/>
            <a:gdLst/>
            <a:ahLst/>
            <a:cxnLst/>
            <a:rect l="l" t="t" r="r" b="b"/>
            <a:pathLst>
              <a:path w="7474297" h="10435319">
                <a:moveTo>
                  <a:pt x="0" y="0"/>
                </a:moveTo>
                <a:lnTo>
                  <a:pt x="7474298" y="0"/>
                </a:lnTo>
                <a:lnTo>
                  <a:pt x="7474298" y="10435319"/>
                </a:lnTo>
                <a:lnTo>
                  <a:pt x="0" y="1043531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23" name="Group 23"/>
          <p:cNvGrpSpPr/>
          <p:nvPr/>
        </p:nvGrpSpPr>
        <p:grpSpPr>
          <a:xfrm>
            <a:off x="0" y="0"/>
            <a:ext cx="18288000" cy="2048770"/>
            <a:chOff x="0" y="0"/>
            <a:chExt cx="4816593" cy="539594"/>
          </a:xfrm>
        </p:grpSpPr>
        <p:sp>
          <p:nvSpPr>
            <p:cNvPr id="24" name="Freeform 24"/>
            <p:cNvSpPr/>
            <p:nvPr/>
          </p:nvSpPr>
          <p:spPr>
            <a:xfrm>
              <a:off x="0" y="0"/>
              <a:ext cx="4816592" cy="539594"/>
            </a:xfrm>
            <a:custGeom>
              <a:avLst/>
              <a:gdLst/>
              <a:ahLst/>
              <a:cxnLst/>
              <a:rect l="l" t="t" r="r" b="b"/>
              <a:pathLst>
                <a:path w="4816592" h="539594">
                  <a:moveTo>
                    <a:pt x="0" y="0"/>
                  </a:moveTo>
                  <a:lnTo>
                    <a:pt x="4816592" y="0"/>
                  </a:lnTo>
                  <a:lnTo>
                    <a:pt x="4816592" y="539594"/>
                  </a:lnTo>
                  <a:lnTo>
                    <a:pt x="0" y="539594"/>
                  </a:lnTo>
                  <a:close/>
                </a:path>
              </a:pathLst>
            </a:custGeom>
            <a:solidFill>
              <a:srgbClr val="1A1A1A"/>
            </a:solidFill>
          </p:spPr>
          <p:txBody>
            <a:bodyPr/>
            <a:lstStyle/>
            <a:p>
              <a:endParaRPr lang="en-US"/>
            </a:p>
          </p:txBody>
        </p:sp>
        <p:sp>
          <p:nvSpPr>
            <p:cNvPr id="25" name="TextBox 25"/>
            <p:cNvSpPr txBox="1"/>
            <p:nvPr/>
          </p:nvSpPr>
          <p:spPr>
            <a:xfrm>
              <a:off x="0" y="-19050"/>
              <a:ext cx="4816593" cy="558644"/>
            </a:xfrm>
            <a:prstGeom prst="rect">
              <a:avLst/>
            </a:prstGeom>
          </p:spPr>
          <p:txBody>
            <a:bodyPr lIns="50800" tIns="50800" rIns="50800" bIns="50800" rtlCol="0" anchor="ctr"/>
            <a:lstStyle/>
            <a:p>
              <a:pPr algn="ctr">
                <a:lnSpc>
                  <a:spcPts val="2859"/>
                </a:lnSpc>
              </a:pPr>
              <a:endParaRPr/>
            </a:p>
          </p:txBody>
        </p:sp>
      </p:grpSp>
      <p:sp>
        <p:nvSpPr>
          <p:cNvPr id="26" name="Freeform 2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7" name="TextBox 27"/>
          <p:cNvSpPr txBox="1"/>
          <p:nvPr/>
        </p:nvSpPr>
        <p:spPr>
          <a:xfrm>
            <a:off x="-251821" y="282737"/>
            <a:ext cx="18842788"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Business application solutions</a:t>
            </a:r>
          </a:p>
        </p:txBody>
      </p:sp>
      <p:sp>
        <p:nvSpPr>
          <p:cNvPr id="28" name="TextBox 28"/>
          <p:cNvSpPr txBox="1"/>
          <p:nvPr/>
        </p:nvSpPr>
        <p:spPr>
          <a:xfrm>
            <a:off x="7484509" y="7264332"/>
            <a:ext cx="3824304" cy="467995"/>
          </a:xfrm>
          <a:prstGeom prst="rect">
            <a:avLst/>
          </a:prstGeom>
        </p:spPr>
        <p:txBody>
          <a:bodyPr lIns="0" tIns="0" rIns="0" bIns="0" rtlCol="0" anchor="t">
            <a:spAutoFit/>
          </a:bodyPr>
          <a:lstStyle/>
          <a:p>
            <a:pPr algn="ctr">
              <a:lnSpc>
                <a:spcPts val="3769"/>
              </a:lnSpc>
              <a:spcBef>
                <a:spcPct val="0"/>
              </a:spcBef>
            </a:pPr>
            <a:r>
              <a:rPr lang="en-US" sz="2899" b="1">
                <a:solidFill>
                  <a:srgbClr val="000000"/>
                </a:solidFill>
                <a:latin typeface="DM Sans Bold"/>
                <a:ea typeface="DM Sans Bold"/>
                <a:cs typeface="DM Sans Bold"/>
                <a:sym typeface="DM Sans Bold"/>
              </a:rPr>
              <a:t> Desktop Application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807412" y="5744675"/>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224511" y="3060659"/>
            <a:ext cx="1400485" cy="6016293"/>
            <a:chOff x="0" y="0"/>
            <a:chExt cx="368852" cy="1584538"/>
          </a:xfrm>
        </p:grpSpPr>
        <p:sp>
          <p:nvSpPr>
            <p:cNvPr id="4" name="Freeform 4"/>
            <p:cNvSpPr/>
            <p:nvPr/>
          </p:nvSpPr>
          <p:spPr>
            <a:xfrm>
              <a:off x="0" y="0"/>
              <a:ext cx="368852" cy="1584538"/>
            </a:xfrm>
            <a:custGeom>
              <a:avLst/>
              <a:gdLst/>
              <a:ahLst/>
              <a:cxnLst/>
              <a:rect l="l" t="t" r="r" b="b"/>
              <a:pathLst>
                <a:path w="368852" h="1584538">
                  <a:moveTo>
                    <a:pt x="0" y="0"/>
                  </a:moveTo>
                  <a:lnTo>
                    <a:pt x="368852" y="0"/>
                  </a:lnTo>
                  <a:lnTo>
                    <a:pt x="368852" y="1584538"/>
                  </a:lnTo>
                  <a:lnTo>
                    <a:pt x="0" y="1584538"/>
                  </a:lnTo>
                  <a:close/>
                </a:path>
              </a:pathLst>
            </a:custGeom>
            <a:solidFill>
              <a:srgbClr val="CCCCCC"/>
            </a:solidFill>
          </p:spPr>
          <p:txBody>
            <a:bodyPr/>
            <a:lstStyle/>
            <a:p>
              <a:endParaRPr lang="en-US"/>
            </a:p>
          </p:txBody>
        </p:sp>
        <p:sp>
          <p:nvSpPr>
            <p:cNvPr id="5" name="TextBox 5"/>
            <p:cNvSpPr txBox="1"/>
            <p:nvPr/>
          </p:nvSpPr>
          <p:spPr>
            <a:xfrm>
              <a:off x="0" y="-19050"/>
              <a:ext cx="368852" cy="16035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b="1" spc="978">
                <a:solidFill>
                  <a:srgbClr val="231F20"/>
                </a:solidFill>
                <a:latin typeface="Oswald Bold"/>
                <a:ea typeface="Oswald Bold"/>
                <a:cs typeface="Oswald Bold"/>
                <a:sym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4436543" y="3384146"/>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9" name="TextBox 9"/>
          <p:cNvSpPr txBox="1"/>
          <p:nvPr/>
        </p:nvSpPr>
        <p:spPr>
          <a:xfrm>
            <a:off x="4456144" y="4319023"/>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0" name="TextBox 10"/>
          <p:cNvSpPr txBox="1"/>
          <p:nvPr/>
        </p:nvSpPr>
        <p:spPr>
          <a:xfrm>
            <a:off x="4436543" y="5500573"/>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1" name="TextBox 11"/>
          <p:cNvSpPr txBox="1"/>
          <p:nvPr/>
        </p:nvSpPr>
        <p:spPr>
          <a:xfrm>
            <a:off x="4436543" y="6738823"/>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12" name="TextBox 12"/>
          <p:cNvSpPr txBox="1"/>
          <p:nvPr/>
        </p:nvSpPr>
        <p:spPr>
          <a:xfrm>
            <a:off x="4436543" y="7974092"/>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05</a:t>
            </a:r>
          </a:p>
        </p:txBody>
      </p:sp>
      <p:sp>
        <p:nvSpPr>
          <p:cNvPr id="13" name="TextBox 13"/>
          <p:cNvSpPr txBox="1"/>
          <p:nvPr/>
        </p:nvSpPr>
        <p:spPr>
          <a:xfrm>
            <a:off x="5990596" y="3489197"/>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STAKEHOLDERS</a:t>
            </a:r>
          </a:p>
        </p:txBody>
      </p:sp>
      <p:sp>
        <p:nvSpPr>
          <p:cNvPr id="14" name="TextBox 14"/>
          <p:cNvSpPr txBox="1"/>
          <p:nvPr/>
        </p:nvSpPr>
        <p:spPr>
          <a:xfrm>
            <a:off x="5990596" y="4424074"/>
            <a:ext cx="9567454"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FUNCTIONAL AND NON-FUNCTIONAL REQUIREMENTS</a:t>
            </a:r>
          </a:p>
        </p:txBody>
      </p:sp>
      <p:sp>
        <p:nvSpPr>
          <p:cNvPr id="15" name="TextBox 15"/>
          <p:cNvSpPr txBox="1"/>
          <p:nvPr/>
        </p:nvSpPr>
        <p:spPr>
          <a:xfrm>
            <a:off x="5962623" y="5605624"/>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DIFFICULTIES OF THE PROJECT</a:t>
            </a:r>
          </a:p>
        </p:txBody>
      </p:sp>
      <p:sp>
        <p:nvSpPr>
          <p:cNvPr id="16" name="TextBox 16"/>
          <p:cNvSpPr txBox="1"/>
          <p:nvPr/>
        </p:nvSpPr>
        <p:spPr>
          <a:xfrm>
            <a:off x="5990596" y="6843874"/>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PLATFORM USED AND FEATURES</a:t>
            </a:r>
          </a:p>
        </p:txBody>
      </p:sp>
      <p:sp>
        <p:nvSpPr>
          <p:cNvPr id="17" name="TextBox 17"/>
          <p:cNvSpPr txBox="1"/>
          <p:nvPr/>
        </p:nvSpPr>
        <p:spPr>
          <a:xfrm>
            <a:off x="5990596" y="807914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ANALYZE HIDDEN RISKS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8895156" y="6690687"/>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342370" y="981075"/>
            <a:ext cx="15603259" cy="7955799"/>
          </a:xfrm>
          <a:prstGeom prst="rect">
            <a:avLst/>
          </a:prstGeom>
        </p:spPr>
        <p:txBody>
          <a:bodyPr lIns="0" tIns="0" rIns="0" bIns="0" rtlCol="0" anchor="t">
            <a:spAutoFit/>
          </a:bodyPr>
          <a:lstStyle/>
          <a:p>
            <a:pPr algn="l">
              <a:lnSpc>
                <a:spcPts val="3303"/>
              </a:lnSpc>
            </a:pPr>
            <a:r>
              <a:rPr lang="en-US" sz="2393" spc="234">
                <a:solidFill>
                  <a:srgbClr val="231F20"/>
                </a:solidFill>
                <a:latin typeface="DM Sans"/>
                <a:ea typeface="DM Sans"/>
                <a:cs typeface="DM Sans"/>
                <a:sym typeface="DM Sans"/>
              </a:rPr>
              <a:t>Mobile Application (Primary Solution)</a:t>
            </a:r>
          </a:p>
          <a:p>
            <a:pPr algn="l">
              <a:lnSpc>
                <a:spcPts val="3303"/>
              </a:lnSpc>
            </a:pPr>
            <a:r>
              <a:rPr lang="en-US" sz="2393" spc="234">
                <a:solidFill>
                  <a:srgbClr val="231F20"/>
                </a:solidFill>
                <a:latin typeface="DM Sans"/>
                <a:ea typeface="DM Sans"/>
                <a:cs typeface="DM Sans"/>
                <a:sym typeface="DM Sans"/>
              </a:rPr>
              <a:t>Platform: Android </a:t>
            </a:r>
          </a:p>
          <a:p>
            <a:pPr algn="l">
              <a:lnSpc>
                <a:spcPts val="3303"/>
              </a:lnSpc>
            </a:pPr>
            <a:r>
              <a:rPr lang="en-US" sz="2393" spc="234">
                <a:solidFill>
                  <a:srgbClr val="231F20"/>
                </a:solidFill>
                <a:latin typeface="DM Sans"/>
                <a:ea typeface="DM Sans"/>
                <a:cs typeface="DM Sans"/>
                <a:sym typeface="DM Sans"/>
              </a:rPr>
              <a:t>Description: A mobile application is the most suitable solution for students who are constantly on the go. It allows users to track expenses in real-time, set budgets, and receive notifications directly on their smartphones.</a:t>
            </a:r>
          </a:p>
          <a:p>
            <a:pPr algn="l">
              <a:lnSpc>
                <a:spcPts val="3303"/>
              </a:lnSpc>
            </a:pPr>
            <a:r>
              <a:rPr lang="en-US" sz="2393" spc="234">
                <a:solidFill>
                  <a:srgbClr val="231F20"/>
                </a:solidFill>
                <a:latin typeface="DM Sans"/>
                <a:ea typeface="DM Sans"/>
                <a:cs typeface="DM Sans"/>
                <a:sym typeface="DM Sans"/>
              </a:rPr>
              <a:t>Tool : android studio</a:t>
            </a:r>
          </a:p>
          <a:p>
            <a:pPr algn="l">
              <a:lnSpc>
                <a:spcPts val="3303"/>
              </a:lnSpc>
            </a:pPr>
            <a:r>
              <a:rPr lang="en-US" sz="2393" spc="234">
                <a:solidFill>
                  <a:srgbClr val="231F20"/>
                </a:solidFill>
                <a:latin typeface="DM Sans"/>
                <a:ea typeface="DM Sans"/>
                <a:cs typeface="DM Sans"/>
                <a:sym typeface="DM Sans"/>
              </a:rPr>
              <a:t>Key Features:</a:t>
            </a:r>
          </a:p>
          <a:p>
            <a:pPr marL="516855" lvl="1" indent="-258427" algn="l">
              <a:lnSpc>
                <a:spcPts val="3303"/>
              </a:lnSpc>
              <a:buFont typeface="Arial"/>
              <a:buChar char="•"/>
            </a:pPr>
            <a:r>
              <a:rPr lang="en-US" sz="2393" spc="234">
                <a:solidFill>
                  <a:srgbClr val="231F20"/>
                </a:solidFill>
                <a:latin typeface="DM Sans"/>
                <a:ea typeface="DM Sans"/>
                <a:cs typeface="DM Sans"/>
                <a:sym typeface="DM Sans"/>
              </a:rPr>
              <a:t>User-friendly interface with intuitive navigation.</a:t>
            </a:r>
          </a:p>
          <a:p>
            <a:pPr marL="516855" lvl="1" indent="-258427" algn="l">
              <a:lnSpc>
                <a:spcPts val="3303"/>
              </a:lnSpc>
              <a:buFont typeface="Arial"/>
              <a:buChar char="•"/>
            </a:pPr>
            <a:r>
              <a:rPr lang="en-US" sz="2393" spc="234">
                <a:solidFill>
                  <a:srgbClr val="231F20"/>
                </a:solidFill>
                <a:latin typeface="DM Sans"/>
                <a:ea typeface="DM Sans"/>
                <a:cs typeface="DM Sans"/>
                <a:sym typeface="DM Sans"/>
              </a:rPr>
              <a:t>Secure user registration and authentication.</a:t>
            </a:r>
          </a:p>
          <a:p>
            <a:pPr marL="516855" lvl="1" indent="-258427" algn="l">
              <a:lnSpc>
                <a:spcPts val="3303"/>
              </a:lnSpc>
              <a:buFont typeface="Arial"/>
              <a:buChar char="•"/>
            </a:pPr>
            <a:r>
              <a:rPr lang="en-US" sz="2393" spc="234">
                <a:solidFill>
                  <a:srgbClr val="231F20"/>
                </a:solidFill>
                <a:latin typeface="DM Sans"/>
                <a:ea typeface="DM Sans"/>
                <a:cs typeface="DM Sans"/>
                <a:sym typeface="DM Sans"/>
              </a:rPr>
              <a:t>Expense tracking with categorization.</a:t>
            </a:r>
          </a:p>
          <a:p>
            <a:pPr marL="516855" lvl="1" indent="-258427" algn="l">
              <a:lnSpc>
                <a:spcPts val="3303"/>
              </a:lnSpc>
              <a:buFont typeface="Arial"/>
              <a:buChar char="•"/>
            </a:pPr>
            <a:r>
              <a:rPr lang="en-US" sz="2393" spc="234">
                <a:solidFill>
                  <a:srgbClr val="231F20"/>
                </a:solidFill>
                <a:latin typeface="DM Sans"/>
                <a:ea typeface="DM Sans"/>
                <a:cs typeface="DM Sans"/>
                <a:sym typeface="DM Sans"/>
              </a:rPr>
              <a:t>Budget setting and adjustment functionalities.</a:t>
            </a:r>
          </a:p>
          <a:p>
            <a:pPr marL="516855" lvl="1" indent="-258427" algn="l">
              <a:lnSpc>
                <a:spcPts val="3303"/>
              </a:lnSpc>
              <a:buFont typeface="Arial"/>
              <a:buChar char="•"/>
            </a:pPr>
            <a:r>
              <a:rPr lang="en-US" sz="2393" spc="234">
                <a:solidFill>
                  <a:srgbClr val="231F20"/>
                </a:solidFill>
                <a:latin typeface="DM Sans"/>
                <a:ea typeface="DM Sans"/>
                <a:cs typeface="DM Sans"/>
                <a:sym typeface="DM Sans"/>
              </a:rPr>
              <a:t>Recurring expense management.</a:t>
            </a:r>
          </a:p>
          <a:p>
            <a:pPr marL="516855" lvl="1" indent="-258427" algn="l">
              <a:lnSpc>
                <a:spcPts val="3303"/>
              </a:lnSpc>
              <a:buFont typeface="Arial"/>
              <a:buChar char="•"/>
            </a:pPr>
            <a:r>
              <a:rPr lang="en-US" sz="2393" spc="234">
                <a:solidFill>
                  <a:srgbClr val="231F20"/>
                </a:solidFill>
                <a:latin typeface="DM Sans"/>
                <a:ea typeface="DM Sans"/>
                <a:cs typeface="DM Sans"/>
                <a:sym typeface="DM Sans"/>
              </a:rPr>
              <a:t>Expense reports generation.</a:t>
            </a:r>
          </a:p>
          <a:p>
            <a:pPr marL="516855" lvl="1" indent="-258427" algn="l">
              <a:lnSpc>
                <a:spcPts val="3303"/>
              </a:lnSpc>
              <a:buFont typeface="Arial"/>
              <a:buChar char="•"/>
            </a:pPr>
            <a:r>
              <a:rPr lang="en-US" sz="2393" spc="234">
                <a:solidFill>
                  <a:srgbClr val="231F20"/>
                </a:solidFill>
                <a:latin typeface="DM Sans"/>
                <a:ea typeface="DM Sans"/>
                <a:cs typeface="DM Sans"/>
                <a:sym typeface="DM Sans"/>
              </a:rPr>
              <a:t>Notifications for budget limits.</a:t>
            </a:r>
          </a:p>
          <a:p>
            <a:pPr algn="l">
              <a:lnSpc>
                <a:spcPts val="3303"/>
              </a:lnSpc>
            </a:pPr>
            <a:r>
              <a:rPr lang="en-US" sz="2393" spc="234">
                <a:solidFill>
                  <a:srgbClr val="231F20"/>
                </a:solidFill>
                <a:latin typeface="DM Sans"/>
                <a:ea typeface="DM Sans"/>
                <a:cs typeface="DM Sans"/>
                <a:sym typeface="DM Sans"/>
              </a:rPr>
              <a:t>Benefits:</a:t>
            </a:r>
          </a:p>
          <a:p>
            <a:pPr marL="516855" lvl="1" indent="-258427" algn="l">
              <a:lnSpc>
                <a:spcPts val="3303"/>
              </a:lnSpc>
              <a:buFont typeface="Arial"/>
              <a:buChar char="•"/>
            </a:pPr>
            <a:r>
              <a:rPr lang="en-US" sz="2393" spc="234">
                <a:solidFill>
                  <a:srgbClr val="231F20"/>
                </a:solidFill>
                <a:latin typeface="DM Sans"/>
                <a:ea typeface="DM Sans"/>
                <a:cs typeface="DM Sans"/>
                <a:sym typeface="DM Sans"/>
              </a:rPr>
              <a:t>Accessibility and convenience for users.</a:t>
            </a:r>
          </a:p>
          <a:p>
            <a:pPr marL="516855" lvl="1" indent="-258427" algn="l">
              <a:lnSpc>
                <a:spcPts val="3303"/>
              </a:lnSpc>
              <a:buFont typeface="Arial"/>
              <a:buChar char="•"/>
            </a:pPr>
            <a:r>
              <a:rPr lang="en-US" sz="2393" spc="234">
                <a:solidFill>
                  <a:srgbClr val="231F20"/>
                </a:solidFill>
                <a:latin typeface="DM Sans"/>
                <a:ea typeface="DM Sans"/>
                <a:cs typeface="DM Sans"/>
                <a:sym typeface="DM Sans"/>
              </a:rPr>
              <a:t>Real-time updates and notifications.</a:t>
            </a:r>
          </a:p>
          <a:p>
            <a:pPr marL="516855" lvl="1" indent="-258427" algn="l">
              <a:lnSpc>
                <a:spcPts val="3303"/>
              </a:lnSpc>
              <a:buFont typeface="Arial"/>
              <a:buChar char="•"/>
            </a:pPr>
            <a:r>
              <a:rPr lang="en-US" sz="2393" spc="234">
                <a:solidFill>
                  <a:srgbClr val="231F20"/>
                </a:solidFill>
                <a:latin typeface="DM Sans"/>
                <a:ea typeface="DM Sans"/>
                <a:cs typeface="DM Sans"/>
                <a:sym typeface="DM Sans"/>
              </a:rPr>
              <a:t>Offline functionality to cater to students with limited connectivity.</a:t>
            </a:r>
          </a:p>
          <a:p>
            <a:pPr marL="0" lvl="0" indent="0" algn="l">
              <a:lnSpc>
                <a:spcPts val="3303"/>
              </a:lnSpc>
              <a:spcBef>
                <a:spcPct val="0"/>
              </a:spcBef>
            </a:pPr>
            <a:endParaRPr lang="en-US" sz="2393" spc="234">
              <a:solidFill>
                <a:srgbClr val="231F20"/>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8895156" y="6690687"/>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028700" y="1286848"/>
            <a:ext cx="16348196" cy="5594592"/>
          </a:xfrm>
          <a:prstGeom prst="rect">
            <a:avLst/>
          </a:prstGeom>
        </p:spPr>
        <p:txBody>
          <a:bodyPr lIns="0" tIns="0" rIns="0" bIns="0" rtlCol="0" anchor="t">
            <a:spAutoFit/>
          </a:bodyPr>
          <a:lstStyle/>
          <a:p>
            <a:pPr algn="l">
              <a:lnSpc>
                <a:spcPts val="4019"/>
              </a:lnSpc>
              <a:spcBef>
                <a:spcPct val="0"/>
              </a:spcBef>
            </a:pPr>
            <a:r>
              <a:rPr lang="en-US" sz="3092">
                <a:solidFill>
                  <a:srgbClr val="231F20"/>
                </a:solidFill>
                <a:latin typeface="Open Sauce"/>
                <a:ea typeface="Open Sauce"/>
                <a:cs typeface="Open Sauce"/>
                <a:sym typeface="Open Sauce"/>
              </a:rPr>
              <a:t>Desktop Application (Optional Solution)</a:t>
            </a:r>
          </a:p>
          <a:p>
            <a:pPr algn="l">
              <a:lnSpc>
                <a:spcPts val="4019"/>
              </a:lnSpc>
              <a:spcBef>
                <a:spcPct val="0"/>
              </a:spcBef>
            </a:pPr>
            <a:r>
              <a:rPr lang="en-US" sz="3092">
                <a:solidFill>
                  <a:srgbClr val="231F20"/>
                </a:solidFill>
                <a:latin typeface="Open Sauce"/>
                <a:ea typeface="Open Sauce"/>
                <a:cs typeface="Open Sauce"/>
                <a:sym typeface="Open Sauce"/>
              </a:rPr>
              <a:t>Features:</a:t>
            </a:r>
          </a:p>
          <a:p>
            <a:pPr algn="l">
              <a:lnSpc>
                <a:spcPts val="4019"/>
              </a:lnSpc>
              <a:spcBef>
                <a:spcPct val="0"/>
              </a:spcBef>
            </a:pPr>
            <a:r>
              <a:rPr lang="en-US" sz="3092">
                <a:solidFill>
                  <a:srgbClr val="231F20"/>
                </a:solidFill>
                <a:latin typeface="Open Sauce"/>
                <a:ea typeface="Open Sauce"/>
                <a:cs typeface="Open Sauce"/>
                <a:sym typeface="Open Sauce"/>
              </a:rPr>
              <a:t>Local Storage: Allow users to store data locally with an option to sync with the cloud.</a:t>
            </a:r>
          </a:p>
          <a:p>
            <a:pPr algn="l">
              <a:lnSpc>
                <a:spcPts val="4019"/>
              </a:lnSpc>
              <a:spcBef>
                <a:spcPct val="0"/>
              </a:spcBef>
            </a:pPr>
            <a:r>
              <a:rPr lang="en-US" sz="3092">
                <a:solidFill>
                  <a:srgbClr val="231F20"/>
                </a:solidFill>
                <a:latin typeface="Open Sauce"/>
                <a:ea typeface="Open Sauce"/>
                <a:cs typeface="Open Sauce"/>
                <a:sym typeface="Open Sauce"/>
              </a:rPr>
              <a:t>Comprehensive Reporting: Provide advanced reporting features for detailed financial analysis.</a:t>
            </a:r>
          </a:p>
          <a:p>
            <a:pPr algn="l">
              <a:lnSpc>
                <a:spcPts val="4019"/>
              </a:lnSpc>
              <a:spcBef>
                <a:spcPct val="0"/>
              </a:spcBef>
            </a:pPr>
            <a:r>
              <a:rPr lang="en-US" sz="3092">
                <a:solidFill>
                  <a:srgbClr val="231F20"/>
                </a:solidFill>
                <a:latin typeface="Open Sauce"/>
                <a:ea typeface="Open Sauce"/>
                <a:cs typeface="Open Sauce"/>
                <a:sym typeface="Open Sauce"/>
              </a:rPr>
              <a:t>Integration with Other Tools: Allow integration with spreadsheet software for exporting data.</a:t>
            </a:r>
          </a:p>
          <a:p>
            <a:pPr algn="l">
              <a:lnSpc>
                <a:spcPts val="4019"/>
              </a:lnSpc>
              <a:spcBef>
                <a:spcPct val="0"/>
              </a:spcBef>
            </a:pPr>
            <a:r>
              <a:rPr lang="en-US" sz="3092">
                <a:solidFill>
                  <a:srgbClr val="231F20"/>
                </a:solidFill>
                <a:latin typeface="Open Sauce"/>
                <a:ea typeface="Open Sauce"/>
                <a:cs typeface="Open Sauce"/>
                <a:sym typeface="Open Sauce"/>
              </a:rPr>
              <a:t>Advantages:</a:t>
            </a:r>
          </a:p>
          <a:p>
            <a:pPr algn="l">
              <a:lnSpc>
                <a:spcPts val="4019"/>
              </a:lnSpc>
              <a:spcBef>
                <a:spcPct val="0"/>
              </a:spcBef>
            </a:pPr>
            <a:r>
              <a:rPr lang="en-US" sz="3092">
                <a:solidFill>
                  <a:srgbClr val="231F20"/>
                </a:solidFill>
                <a:latin typeface="Open Sauce"/>
                <a:ea typeface="Open Sauce"/>
                <a:cs typeface="Open Sauce"/>
                <a:sym typeface="Open Sauce"/>
              </a:rPr>
              <a:t>Performance: Desktop applications can handle larger datasets more efficiently.</a:t>
            </a:r>
          </a:p>
          <a:p>
            <a:pPr algn="l">
              <a:lnSpc>
                <a:spcPts val="4019"/>
              </a:lnSpc>
              <a:spcBef>
                <a:spcPct val="0"/>
              </a:spcBef>
            </a:pPr>
            <a:r>
              <a:rPr lang="en-US" sz="3092">
                <a:solidFill>
                  <a:srgbClr val="231F20"/>
                </a:solidFill>
                <a:latin typeface="Open Sauce"/>
                <a:ea typeface="Open Sauce"/>
                <a:cs typeface="Open Sauce"/>
                <a:sym typeface="Open Sauce"/>
              </a:rPr>
              <a:t>Offline Capability: Users can manage expenses without needing an internet connection.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8895156" y="6690687"/>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1387788" y="971550"/>
            <a:ext cx="14114733" cy="6080716"/>
          </a:xfrm>
          <a:prstGeom prst="rect">
            <a:avLst/>
          </a:prstGeom>
        </p:spPr>
        <p:txBody>
          <a:bodyPr lIns="0" tIns="0" rIns="0" bIns="0" rtlCol="0" anchor="t">
            <a:spAutoFit/>
          </a:bodyPr>
          <a:lstStyle/>
          <a:p>
            <a:pPr algn="l">
              <a:lnSpc>
                <a:spcPts val="4368"/>
              </a:lnSpc>
            </a:pPr>
            <a:r>
              <a:rPr lang="en-US" sz="3165" spc="310">
                <a:solidFill>
                  <a:srgbClr val="231F20"/>
                </a:solidFill>
                <a:latin typeface="DM Sans"/>
                <a:ea typeface="DM Sans"/>
                <a:cs typeface="DM Sans"/>
                <a:sym typeface="DM Sans"/>
              </a:rPr>
              <a:t>Web Application (Supplementary Solution)</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Platform: A responsive web application that complements the mobile app.</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Features:</a:t>
            </a:r>
          </a:p>
          <a:p>
            <a:pPr algn="l">
              <a:lnSpc>
                <a:spcPts val="4368"/>
              </a:lnSpc>
            </a:pPr>
            <a:r>
              <a:rPr lang="en-US" sz="3165" spc="310">
                <a:solidFill>
                  <a:srgbClr val="231F20"/>
                </a:solidFill>
                <a:latin typeface="DM Sans"/>
                <a:ea typeface="DM Sans"/>
                <a:cs typeface="DM Sans"/>
                <a:sym typeface="DM Sans"/>
              </a:rPr>
              <a:t>Similar functionality to the mobile app, allowing users to manage expenses from a desktop.</a:t>
            </a:r>
          </a:p>
          <a:p>
            <a:pPr algn="l">
              <a:lnSpc>
                <a:spcPts val="4368"/>
              </a:lnSpc>
            </a:pPr>
            <a:r>
              <a:rPr lang="en-US" sz="3165" spc="310">
                <a:solidFill>
                  <a:srgbClr val="231F20"/>
                </a:solidFill>
                <a:latin typeface="DM Sans"/>
                <a:ea typeface="DM Sans"/>
                <a:cs typeface="DM Sans"/>
                <a:sym typeface="DM Sans"/>
              </a:rPr>
              <a:t>Data synchronization between mobile and web platforms.</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Benefits:</a:t>
            </a:r>
          </a:p>
          <a:p>
            <a:pPr algn="l">
              <a:lnSpc>
                <a:spcPts val="4368"/>
              </a:lnSpc>
            </a:pPr>
            <a:r>
              <a:rPr lang="en-US" sz="3165" spc="310">
                <a:solidFill>
                  <a:srgbClr val="231F20"/>
                </a:solidFill>
                <a:latin typeface="DM Sans"/>
                <a:ea typeface="DM Sans"/>
                <a:cs typeface="DM Sans"/>
                <a:sym typeface="DM Sans"/>
              </a:rPr>
              <a:t>Broader accessibility for users who prefer desktop usage.</a:t>
            </a:r>
          </a:p>
          <a:p>
            <a:pPr algn="l">
              <a:lnSpc>
                <a:spcPts val="4368"/>
              </a:lnSpc>
            </a:pPr>
            <a:r>
              <a:rPr lang="en-US" sz="3165" spc="310">
                <a:solidFill>
                  <a:srgbClr val="231F20"/>
                </a:solidFill>
                <a:latin typeface="DM Sans"/>
                <a:ea typeface="DM Sans"/>
                <a:cs typeface="DM Sans"/>
                <a:sym typeface="DM Sans"/>
              </a:rPr>
              <a:t>Enhanced data visualization capabilities on larger screens.</a:t>
            </a:r>
          </a:p>
          <a:p>
            <a:pPr marL="0" lvl="0" indent="0" algn="l">
              <a:lnSpc>
                <a:spcPts val="4368"/>
              </a:lnSpc>
              <a:spcBef>
                <a:spcPct val="0"/>
              </a:spcBef>
            </a:pPr>
            <a:endParaRPr lang="en-US" sz="3165" spc="310">
              <a:solidFill>
                <a:srgbClr val="231F20"/>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2771859"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8895156" y="6690687"/>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318333" y="2596683"/>
            <a:ext cx="13651335" cy="7064397"/>
          </a:xfrm>
          <a:custGeom>
            <a:avLst/>
            <a:gdLst/>
            <a:ahLst/>
            <a:cxnLst/>
            <a:rect l="l" t="t" r="r" b="b"/>
            <a:pathLst>
              <a:path w="13651335" h="7064397">
                <a:moveTo>
                  <a:pt x="0" y="0"/>
                </a:moveTo>
                <a:lnTo>
                  <a:pt x="13651334" y="0"/>
                </a:lnTo>
                <a:lnTo>
                  <a:pt x="13651334" y="7064397"/>
                </a:lnTo>
                <a:lnTo>
                  <a:pt x="0" y="7064397"/>
                </a:lnTo>
                <a:lnTo>
                  <a:pt x="0" y="0"/>
                </a:lnTo>
                <a:close/>
              </a:path>
            </a:pathLst>
          </a:custGeom>
          <a:blipFill>
            <a:blip r:embed="rId4"/>
            <a:stretch>
              <a:fillRect t="-622" b="-622"/>
            </a:stretch>
          </a:blipFill>
        </p:spPr>
        <p:txBody>
          <a:bodyPr/>
          <a:lstStyle/>
          <a:p>
            <a:endParaRPr lang="en-US"/>
          </a:p>
        </p:txBody>
      </p:sp>
      <p:sp>
        <p:nvSpPr>
          <p:cNvPr id="5" name="TextBox 5"/>
          <p:cNvSpPr txBox="1"/>
          <p:nvPr/>
        </p:nvSpPr>
        <p:spPr>
          <a:xfrm>
            <a:off x="885887" y="472017"/>
            <a:ext cx="15810464" cy="1393191"/>
          </a:xfrm>
          <a:prstGeom prst="rect">
            <a:avLst/>
          </a:prstGeom>
        </p:spPr>
        <p:txBody>
          <a:bodyPr lIns="0" tIns="0" rIns="0" bIns="0" rtlCol="0" anchor="t">
            <a:spAutoFit/>
          </a:bodyPr>
          <a:lstStyle/>
          <a:p>
            <a:pPr algn="l">
              <a:lnSpc>
                <a:spcPts val="5589"/>
              </a:lnSpc>
              <a:spcBef>
                <a:spcPct val="0"/>
              </a:spcBef>
            </a:pPr>
            <a:r>
              <a:rPr lang="en-US" sz="4299" b="1">
                <a:solidFill>
                  <a:srgbClr val="131211"/>
                </a:solidFill>
                <a:latin typeface="Open Sauce Bold"/>
                <a:ea typeface="Open Sauce Bold"/>
                <a:cs typeface="Open Sauce Bold"/>
                <a:sym typeface="Open Sauce Bold"/>
              </a:rPr>
              <a:t>Comparison between mobile</a:t>
            </a:r>
          </a:p>
          <a:p>
            <a:pPr algn="l">
              <a:lnSpc>
                <a:spcPts val="5589"/>
              </a:lnSpc>
              <a:spcBef>
                <a:spcPct val="0"/>
              </a:spcBef>
            </a:pPr>
            <a:r>
              <a:rPr lang="en-US" sz="4299" b="1">
                <a:solidFill>
                  <a:srgbClr val="131211"/>
                </a:solidFill>
                <a:latin typeface="Open Sauce Bold"/>
                <a:ea typeface="Open Sauce Bold"/>
                <a:cs typeface="Open Sauce Bold"/>
                <a:sym typeface="Open Sauce Bold"/>
              </a:rPr>
              <a:t>             and desktop applications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8895156" y="6690687"/>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2096016" y="774101"/>
            <a:ext cx="11749643" cy="8738797"/>
          </a:xfrm>
          <a:custGeom>
            <a:avLst/>
            <a:gdLst/>
            <a:ahLst/>
            <a:cxnLst/>
            <a:rect l="l" t="t" r="r" b="b"/>
            <a:pathLst>
              <a:path w="11749643" h="8738797">
                <a:moveTo>
                  <a:pt x="0" y="0"/>
                </a:moveTo>
                <a:lnTo>
                  <a:pt x="11749643" y="0"/>
                </a:lnTo>
                <a:lnTo>
                  <a:pt x="11749643" y="8738798"/>
                </a:lnTo>
                <a:lnTo>
                  <a:pt x="0" y="8738798"/>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13475833" y="-8787301"/>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8895156" y="6690687"/>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869373" y="2049904"/>
            <a:ext cx="11279181" cy="6187193"/>
          </a:xfrm>
          <a:custGeom>
            <a:avLst/>
            <a:gdLst/>
            <a:ahLst/>
            <a:cxnLst/>
            <a:rect l="l" t="t" r="r" b="b"/>
            <a:pathLst>
              <a:path w="11279181" h="6187193">
                <a:moveTo>
                  <a:pt x="0" y="0"/>
                </a:moveTo>
                <a:lnTo>
                  <a:pt x="11279181" y="0"/>
                </a:lnTo>
                <a:lnTo>
                  <a:pt x="11279181" y="6187192"/>
                </a:lnTo>
                <a:lnTo>
                  <a:pt x="0" y="6187192"/>
                </a:lnTo>
                <a:lnTo>
                  <a:pt x="0" y="0"/>
                </a:lnTo>
                <a:close/>
              </a:path>
            </a:pathLst>
          </a:custGeom>
          <a:blipFill>
            <a:blip r:embed="rId4"/>
            <a:stretch>
              <a:fillRect/>
            </a:stretch>
          </a:blipFill>
        </p:spPr>
        <p:txBody>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367440" y="2617644"/>
            <a:ext cx="17553119" cy="4889788"/>
          </a:xfrm>
          <a:prstGeom prst="rect">
            <a:avLst/>
          </a:prstGeom>
        </p:spPr>
        <p:txBody>
          <a:bodyPr lIns="0" tIns="0" rIns="0" bIns="0" rtlCol="0" anchor="t">
            <a:spAutoFit/>
          </a:bodyPr>
          <a:lstStyle/>
          <a:p>
            <a:pPr marL="0" lvl="0" indent="0" algn="ctr">
              <a:lnSpc>
                <a:spcPts val="13015"/>
              </a:lnSpc>
              <a:spcBef>
                <a:spcPct val="0"/>
              </a:spcBef>
            </a:pPr>
            <a:r>
              <a:rPr lang="en-US" sz="9431" b="1" spc="924">
                <a:solidFill>
                  <a:srgbClr val="231F20"/>
                </a:solidFill>
                <a:latin typeface="Oswald Bold"/>
                <a:ea typeface="Oswald Bold"/>
                <a:cs typeface="Oswald Bold"/>
                <a:sym typeface="Oswald Bold"/>
              </a:rPr>
              <a:t>Potential risks in project implementation and how to manage risks</a:t>
            </a:r>
          </a:p>
        </p:txBody>
      </p:sp>
      <p:grpSp>
        <p:nvGrpSpPr>
          <p:cNvPr id="5" name="Group 5"/>
          <p:cNvGrpSpPr/>
          <p:nvPr/>
        </p:nvGrpSpPr>
        <p:grpSpPr>
          <a:xfrm>
            <a:off x="16333169" y="8069439"/>
            <a:ext cx="2094695" cy="2377721"/>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7" name="TextBox 7"/>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224419" y="-1349021"/>
            <a:ext cx="2094695" cy="2377721"/>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10" name="TextBox 10"/>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5676008" y="892509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14771710" y="-4131759"/>
            <a:ext cx="7032580" cy="7216267"/>
          </a:xfrm>
          <a:custGeom>
            <a:avLst/>
            <a:gdLst/>
            <a:ahLst/>
            <a:cxnLst/>
            <a:rect l="l" t="t" r="r" b="b"/>
            <a:pathLst>
              <a:path w="7032580" h="7216267">
                <a:moveTo>
                  <a:pt x="0" y="0"/>
                </a:moveTo>
                <a:lnTo>
                  <a:pt x="7032580" y="0"/>
                </a:lnTo>
                <a:lnTo>
                  <a:pt x="7032580"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6" name="TextBox 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9" name="TextBox 9"/>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2086634" y="1431980"/>
            <a:ext cx="14114733" cy="8297417"/>
          </a:xfrm>
          <a:prstGeom prst="rect">
            <a:avLst/>
          </a:prstGeom>
        </p:spPr>
        <p:txBody>
          <a:bodyPr lIns="0" tIns="0" rIns="0" bIns="0" rtlCol="0" anchor="t">
            <a:spAutoFit/>
          </a:bodyPr>
          <a:lstStyle/>
          <a:p>
            <a:pPr algn="l">
              <a:lnSpc>
                <a:spcPts val="4368"/>
              </a:lnSpc>
            </a:pPr>
            <a:r>
              <a:rPr lang="en-US" sz="3165" spc="310">
                <a:solidFill>
                  <a:srgbClr val="231F20"/>
                </a:solidFill>
                <a:latin typeface="DM Sans"/>
                <a:ea typeface="DM Sans"/>
                <a:cs typeface="DM Sans"/>
                <a:sym typeface="DM Sans"/>
              </a:rPr>
              <a:t>Platform compatibility risks</a:t>
            </a:r>
          </a:p>
          <a:p>
            <a:pPr algn="l">
              <a:lnSpc>
                <a:spcPts val="4368"/>
              </a:lnSpc>
            </a:pPr>
            <a:r>
              <a:rPr lang="en-US" sz="3165" spc="310">
                <a:solidFill>
                  <a:srgbClr val="231F20"/>
                </a:solidFill>
                <a:latin typeface="DM Sans"/>
                <a:ea typeface="DM Sans"/>
                <a:cs typeface="DM Sans"/>
                <a:sym typeface="DM Sans"/>
              </a:rPr>
              <a:t>Description: The project requires the app to work on both Android and iOS platforms, which requires a lot of testing and optimization time, which can lead to compatibility issues.</a:t>
            </a:r>
          </a:p>
          <a:p>
            <a:pPr algn="l">
              <a:lnSpc>
                <a:spcPts val="4368"/>
              </a:lnSpc>
            </a:pPr>
            <a:r>
              <a:rPr lang="en-US" sz="3165" spc="310">
                <a:solidFill>
                  <a:srgbClr val="231F20"/>
                </a:solidFill>
                <a:latin typeface="DM Sans"/>
                <a:ea typeface="DM Sans"/>
                <a:cs typeface="DM Sans"/>
                <a:sym typeface="DM Sans"/>
              </a:rPr>
              <a:t>How to manage:</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Develop for each platform or use a cross-platform framework: Consider cross-platform frameworks like React Native to reduce development time.</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Cross-device testing: Use real devices or emulated platforms to test compatibility regularly throughout the development process.</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Minimize platform-dependent features: Limit features that may be platform-dependent to simplify testing and development.</a:t>
            </a:r>
          </a:p>
          <a:p>
            <a:pPr marL="0" lvl="0" indent="0" algn="l">
              <a:lnSpc>
                <a:spcPts val="4368"/>
              </a:lnSpc>
              <a:spcBef>
                <a:spcPct val="0"/>
              </a:spcBef>
            </a:pPr>
            <a:endParaRPr lang="en-US" sz="3165" spc="310">
              <a:solidFill>
                <a:srgbClr val="231F20"/>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5676008" y="892509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14771710" y="-4131759"/>
            <a:ext cx="7032580" cy="7216267"/>
          </a:xfrm>
          <a:custGeom>
            <a:avLst/>
            <a:gdLst/>
            <a:ahLst/>
            <a:cxnLst/>
            <a:rect l="l" t="t" r="r" b="b"/>
            <a:pathLst>
              <a:path w="7032580" h="7216267">
                <a:moveTo>
                  <a:pt x="0" y="0"/>
                </a:moveTo>
                <a:lnTo>
                  <a:pt x="7032580" y="0"/>
                </a:lnTo>
                <a:lnTo>
                  <a:pt x="7032580"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6" name="TextBox 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9" name="TextBox 9"/>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2086634" y="2074567"/>
            <a:ext cx="14114733" cy="6080716"/>
          </a:xfrm>
          <a:prstGeom prst="rect">
            <a:avLst/>
          </a:prstGeom>
        </p:spPr>
        <p:txBody>
          <a:bodyPr lIns="0" tIns="0" rIns="0" bIns="0" rtlCol="0" anchor="t">
            <a:spAutoFit/>
          </a:bodyPr>
          <a:lstStyle/>
          <a:p>
            <a:pPr algn="l">
              <a:lnSpc>
                <a:spcPts val="4368"/>
              </a:lnSpc>
            </a:pPr>
            <a:r>
              <a:rPr lang="en-US" sz="3165" spc="310">
                <a:solidFill>
                  <a:srgbClr val="231F20"/>
                </a:solidFill>
                <a:latin typeface="DM Sans"/>
                <a:ea typeface="DM Sans"/>
                <a:cs typeface="DM Sans"/>
                <a:sym typeface="DM Sans"/>
              </a:rPr>
              <a:t>Risks regarding financial resources and additional costs</a:t>
            </a:r>
          </a:p>
          <a:p>
            <a:pPr algn="l">
              <a:lnSpc>
                <a:spcPts val="4368"/>
              </a:lnSpc>
            </a:pPr>
            <a:r>
              <a:rPr lang="en-US" sz="3165" spc="310">
                <a:solidFill>
                  <a:srgbClr val="231F20"/>
                </a:solidFill>
                <a:latin typeface="DM Sans"/>
                <a:ea typeface="DM Sans"/>
                <a:cs typeface="DM Sans"/>
                <a:sym typeface="DM Sans"/>
              </a:rPr>
              <a:t>Description: With a limited budget, any unexpected costs can affect project progress and quality.</a:t>
            </a:r>
          </a:p>
          <a:p>
            <a:pPr algn="l">
              <a:lnSpc>
                <a:spcPts val="4368"/>
              </a:lnSpc>
            </a:pPr>
            <a:r>
              <a:rPr lang="en-US" sz="3165" spc="310">
                <a:solidFill>
                  <a:srgbClr val="231F20"/>
                </a:solidFill>
                <a:latin typeface="DM Sans"/>
                <a:ea typeface="DM Sans"/>
                <a:cs typeface="DM Sans"/>
                <a:sym typeface="DM Sans"/>
              </a:rPr>
              <a:t>How to manage:</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Estimate additional costs: Allocate a reserve budget for unplanned costs.</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Choose cost-effective tools and services: Consider free or low-cost tools and services that fit your project's needs.</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Closely monitor costs: Evaluate actual costs against expectations regularly to make timely adjustments.</a:t>
            </a:r>
          </a:p>
          <a:p>
            <a:pPr marL="0" lvl="0" indent="0" algn="l">
              <a:lnSpc>
                <a:spcPts val="4368"/>
              </a:lnSpc>
              <a:spcBef>
                <a:spcPct val="0"/>
              </a:spcBef>
            </a:pPr>
            <a:endParaRPr lang="en-US" sz="3165" spc="310">
              <a:solidFill>
                <a:srgbClr val="231F20"/>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5676008" y="892509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14771710" y="-4131759"/>
            <a:ext cx="7032580" cy="7216267"/>
          </a:xfrm>
          <a:custGeom>
            <a:avLst/>
            <a:gdLst/>
            <a:ahLst/>
            <a:cxnLst/>
            <a:rect l="l" t="t" r="r" b="b"/>
            <a:pathLst>
              <a:path w="7032580" h="7216267">
                <a:moveTo>
                  <a:pt x="0" y="0"/>
                </a:moveTo>
                <a:lnTo>
                  <a:pt x="7032580" y="0"/>
                </a:lnTo>
                <a:lnTo>
                  <a:pt x="7032580"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6" name="TextBox 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9" name="TextBox 9"/>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2086634" y="1520392"/>
            <a:ext cx="14114733" cy="7189067"/>
          </a:xfrm>
          <a:prstGeom prst="rect">
            <a:avLst/>
          </a:prstGeom>
        </p:spPr>
        <p:txBody>
          <a:bodyPr lIns="0" tIns="0" rIns="0" bIns="0" rtlCol="0" anchor="t">
            <a:spAutoFit/>
          </a:bodyPr>
          <a:lstStyle/>
          <a:p>
            <a:pPr algn="l">
              <a:lnSpc>
                <a:spcPts val="4368"/>
              </a:lnSpc>
            </a:pPr>
            <a:r>
              <a:rPr lang="en-US" sz="3165" spc="310">
                <a:solidFill>
                  <a:srgbClr val="231F20"/>
                </a:solidFill>
                <a:latin typeface="DM Sans"/>
                <a:ea typeface="DM Sans"/>
                <a:cs typeface="DM Sans"/>
                <a:sym typeface="DM Sans"/>
              </a:rPr>
              <a:t>Data security and privacy compliance risks</a:t>
            </a:r>
          </a:p>
          <a:p>
            <a:pPr algn="l">
              <a:lnSpc>
                <a:spcPts val="4368"/>
              </a:lnSpc>
            </a:pPr>
            <a:r>
              <a:rPr lang="en-US" sz="3165" spc="310">
                <a:solidFill>
                  <a:srgbClr val="231F20"/>
                </a:solidFill>
                <a:latin typeface="DM Sans"/>
                <a:ea typeface="DM Sans"/>
                <a:cs typeface="DM Sans"/>
                <a:sym typeface="DM Sans"/>
              </a:rPr>
              <a:t>Description: The application will store users' financial data, so it needs to comply with data security regulations. Security flaws can cause loss of trust from users and affect company reputation.</a:t>
            </a:r>
          </a:p>
          <a:p>
            <a:pPr algn="l">
              <a:lnSpc>
                <a:spcPts val="4368"/>
              </a:lnSpc>
            </a:pPr>
            <a:r>
              <a:rPr lang="en-US" sz="3165" spc="310">
                <a:solidFill>
                  <a:srgbClr val="231F20"/>
                </a:solidFill>
                <a:latin typeface="DM Sans"/>
                <a:ea typeface="DM Sans"/>
                <a:cs typeface="DM Sans"/>
                <a:sym typeface="DM Sans"/>
              </a:rPr>
              <a:t>How to manage:</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Data encryption: Use encryption measures for sensitive data both in transmission and in storage.</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Regular security testing: Perform regular security checks to ensure there are no vulnerabilities.</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Security training: Train the team on security standards and user data protection regulations.</a:t>
            </a:r>
          </a:p>
          <a:p>
            <a:pPr marL="0" lvl="0" indent="0" algn="l">
              <a:lnSpc>
                <a:spcPts val="4368"/>
              </a:lnSpc>
              <a:spcBef>
                <a:spcPct val="0"/>
              </a:spcBef>
            </a:pPr>
            <a:endParaRPr lang="en-US" sz="3165" spc="310">
              <a:solidFill>
                <a:srgbClr val="231F20"/>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3010069" y="2436158"/>
            <a:ext cx="13614878" cy="7063839"/>
            <a:chOff x="0" y="0"/>
            <a:chExt cx="2629254" cy="1364142"/>
          </a:xfrm>
        </p:grpSpPr>
        <p:sp>
          <p:nvSpPr>
            <p:cNvPr id="6" name="Freeform 6"/>
            <p:cNvSpPr/>
            <p:nvPr/>
          </p:nvSpPr>
          <p:spPr>
            <a:xfrm>
              <a:off x="0" y="0"/>
              <a:ext cx="2629254" cy="1364142"/>
            </a:xfrm>
            <a:custGeom>
              <a:avLst/>
              <a:gdLst/>
              <a:ahLst/>
              <a:cxnLst/>
              <a:rect l="l" t="t" r="r" b="b"/>
              <a:pathLst>
                <a:path w="2629254" h="1364142">
                  <a:moveTo>
                    <a:pt x="0" y="0"/>
                  </a:moveTo>
                  <a:lnTo>
                    <a:pt x="2629254" y="0"/>
                  </a:lnTo>
                  <a:lnTo>
                    <a:pt x="2629254" y="1364142"/>
                  </a:lnTo>
                  <a:lnTo>
                    <a:pt x="0" y="1364142"/>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2629254" cy="1383192"/>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3524615" y="3164785"/>
            <a:ext cx="12177027" cy="1752600"/>
          </a:xfrm>
          <a:prstGeom prst="rect">
            <a:avLst/>
          </a:prstGeom>
        </p:spPr>
        <p:txBody>
          <a:bodyPr lIns="0" tIns="0" rIns="0" bIns="0" rtlCol="0" anchor="t">
            <a:spAutoFit/>
          </a:bodyPr>
          <a:lstStyle/>
          <a:p>
            <a:pPr algn="ctr">
              <a:lnSpc>
                <a:spcPts val="3449"/>
              </a:lnSpc>
            </a:pPr>
            <a:r>
              <a:rPr lang="en-US" sz="2499" spc="244">
                <a:solidFill>
                  <a:srgbClr val="231F20"/>
                </a:solidFill>
                <a:latin typeface="Times New Roman"/>
                <a:ea typeface="Times New Roman"/>
                <a:cs typeface="Times New Roman"/>
                <a:sym typeface="Times New Roman"/>
              </a:rPr>
              <a:t>BudgetWise Solutions is a small development team with limited experience in mobile app development. They have taken on a project to create a mobile application called "CampusExpense Manager," tailored specifically for university students.</a:t>
            </a:r>
          </a:p>
        </p:txBody>
      </p:sp>
      <p:sp>
        <p:nvSpPr>
          <p:cNvPr id="10" name="TextBox 10"/>
          <p:cNvSpPr txBox="1"/>
          <p:nvPr/>
        </p:nvSpPr>
        <p:spPr>
          <a:xfrm>
            <a:off x="4909854" y="1302626"/>
            <a:ext cx="9815307" cy="1073724"/>
          </a:xfrm>
          <a:prstGeom prst="rect">
            <a:avLst/>
          </a:prstGeom>
        </p:spPr>
        <p:txBody>
          <a:bodyPr lIns="0" tIns="0" rIns="0" bIns="0" rtlCol="0" anchor="t">
            <a:spAutoFit/>
          </a:bodyPr>
          <a:lstStyle/>
          <a:p>
            <a:pPr algn="ctr">
              <a:lnSpc>
                <a:spcPts val="8782"/>
              </a:lnSpc>
            </a:pPr>
            <a:r>
              <a:rPr lang="en-US" sz="6363" b="1" spc="623">
                <a:solidFill>
                  <a:srgbClr val="231F20"/>
                </a:solidFill>
                <a:latin typeface="Oswald Bold"/>
                <a:ea typeface="Oswald Bold"/>
                <a:cs typeface="Oswald Bold"/>
                <a:sym typeface="Oswald Bold"/>
              </a:rPr>
              <a:t>INTRODUCTION</a:t>
            </a:r>
          </a:p>
        </p:txBody>
      </p:sp>
      <p:sp>
        <p:nvSpPr>
          <p:cNvPr id="11" name="TextBox 11"/>
          <p:cNvSpPr txBox="1"/>
          <p:nvPr/>
        </p:nvSpPr>
        <p:spPr>
          <a:xfrm>
            <a:off x="3524615" y="5625829"/>
            <a:ext cx="12177027" cy="2178050"/>
          </a:xfrm>
          <a:prstGeom prst="rect">
            <a:avLst/>
          </a:prstGeom>
        </p:spPr>
        <p:txBody>
          <a:bodyPr lIns="0" tIns="0" rIns="0" bIns="0" rtlCol="0" anchor="t">
            <a:spAutoFit/>
          </a:bodyPr>
          <a:lstStyle/>
          <a:p>
            <a:pPr algn="ctr">
              <a:lnSpc>
                <a:spcPts val="3399"/>
              </a:lnSpc>
            </a:pPr>
            <a:r>
              <a:rPr lang="en-US" sz="2499" spc="244">
                <a:solidFill>
                  <a:srgbClr val="231F20"/>
                </a:solidFill>
                <a:latin typeface="Times New Roman"/>
                <a:ea typeface="Times New Roman"/>
                <a:cs typeface="Times New Roman"/>
                <a:sym typeface="Times New Roman"/>
              </a:rPr>
              <a:t> The CampusExpense Manager application aims to support college students in effective financial management. By simplifying the spending tracking and budgeting process, the app hopes to help students make informed financial decisions and maintain financial stability throughout their studies.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5676008" y="892509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887923">
            <a:off x="14771710" y="-4131759"/>
            <a:ext cx="7032580" cy="7216267"/>
          </a:xfrm>
          <a:custGeom>
            <a:avLst/>
            <a:gdLst/>
            <a:ahLst/>
            <a:cxnLst/>
            <a:rect l="l" t="t" r="r" b="b"/>
            <a:pathLst>
              <a:path w="7032580" h="7216267">
                <a:moveTo>
                  <a:pt x="0" y="0"/>
                </a:moveTo>
                <a:lnTo>
                  <a:pt x="7032580" y="0"/>
                </a:lnTo>
                <a:lnTo>
                  <a:pt x="7032580" y="7216268"/>
                </a:lnTo>
                <a:lnTo>
                  <a:pt x="0" y="72162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16333169" y="8069439"/>
            <a:ext cx="2094695" cy="2377721"/>
            <a:chOff x="0" y="0"/>
            <a:chExt cx="551689" cy="626231"/>
          </a:xfrm>
        </p:grpSpPr>
        <p:sp>
          <p:nvSpPr>
            <p:cNvPr id="5" name="Freeform 5"/>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6" name="TextBox 6"/>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7" name="Group 7"/>
          <p:cNvGrpSpPr/>
          <p:nvPr/>
        </p:nvGrpSpPr>
        <p:grpSpPr>
          <a:xfrm>
            <a:off x="-224419" y="-1349021"/>
            <a:ext cx="2094695" cy="2377721"/>
            <a:chOff x="0" y="0"/>
            <a:chExt cx="551689" cy="626231"/>
          </a:xfrm>
        </p:grpSpPr>
        <p:sp>
          <p:nvSpPr>
            <p:cNvPr id="8" name="Freeform 8"/>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txBody>
            <a:bodyPr/>
            <a:lstStyle/>
            <a:p>
              <a:endParaRPr lang="en-US"/>
            </a:p>
          </p:txBody>
        </p:sp>
        <p:sp>
          <p:nvSpPr>
            <p:cNvPr id="9" name="TextBox 9"/>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sp>
        <p:nvSpPr>
          <p:cNvPr id="10" name="TextBox 10"/>
          <p:cNvSpPr txBox="1"/>
          <p:nvPr/>
        </p:nvSpPr>
        <p:spPr>
          <a:xfrm>
            <a:off x="2086634" y="971550"/>
            <a:ext cx="14114733" cy="8297417"/>
          </a:xfrm>
          <a:prstGeom prst="rect">
            <a:avLst/>
          </a:prstGeom>
        </p:spPr>
        <p:txBody>
          <a:bodyPr lIns="0" tIns="0" rIns="0" bIns="0" rtlCol="0" anchor="t">
            <a:spAutoFit/>
          </a:bodyPr>
          <a:lstStyle/>
          <a:p>
            <a:pPr algn="l">
              <a:lnSpc>
                <a:spcPts val="4368"/>
              </a:lnSpc>
            </a:pPr>
            <a:r>
              <a:rPr lang="en-US" sz="3165" spc="310">
                <a:solidFill>
                  <a:srgbClr val="231F20"/>
                </a:solidFill>
                <a:latin typeface="DM Sans"/>
                <a:ea typeface="DM Sans"/>
                <a:cs typeface="DM Sans"/>
                <a:sym typeface="DM Sans"/>
              </a:rPr>
              <a:t>Risks regarding project completion time</a:t>
            </a:r>
          </a:p>
          <a:p>
            <a:pPr algn="l">
              <a:lnSpc>
                <a:spcPts val="4368"/>
              </a:lnSpc>
            </a:pPr>
            <a:r>
              <a:rPr lang="en-US" sz="3165" spc="310">
                <a:solidFill>
                  <a:srgbClr val="231F20"/>
                </a:solidFill>
                <a:latin typeface="DM Sans"/>
                <a:ea typeface="DM Sans"/>
                <a:cs typeface="DM Sans"/>
                <a:sym typeface="DM Sans"/>
              </a:rPr>
              <a:t>Description: The project had a deadline of only 12 weeks from start to launch, a fairly short period of time for an inexperienced team.</a:t>
            </a:r>
          </a:p>
          <a:p>
            <a:pPr algn="l">
              <a:lnSpc>
                <a:spcPts val="4368"/>
              </a:lnSpc>
            </a:pPr>
            <a:r>
              <a:rPr lang="en-US" sz="3165" spc="310">
                <a:solidFill>
                  <a:srgbClr val="231F20"/>
                </a:solidFill>
                <a:latin typeface="DM Sans"/>
                <a:ea typeface="DM Sans"/>
                <a:cs typeface="DM Sans"/>
                <a:sym typeface="DM Sans"/>
              </a:rPr>
              <a:t>How to manage:</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Detailed planning: Make detailed plans for each stage and closely monitor progress.</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Using Agile development method: Applying Agile development method helps the team work effectively, receive feedback and continuously adjust the product in each stage.</a:t>
            </a:r>
          </a:p>
          <a:p>
            <a:pPr marL="683437" lvl="1" indent="-341718" algn="l">
              <a:lnSpc>
                <a:spcPts val="4368"/>
              </a:lnSpc>
              <a:buFont typeface="Arial"/>
              <a:buChar char="•"/>
            </a:pPr>
            <a:r>
              <a:rPr lang="en-US" sz="3165" spc="310">
                <a:solidFill>
                  <a:srgbClr val="231F20"/>
                </a:solidFill>
                <a:latin typeface="DM Sans"/>
                <a:ea typeface="DM Sans"/>
                <a:cs typeface="DM Sans"/>
                <a:sym typeface="DM Sans"/>
              </a:rPr>
              <a:t>Prioritize key functions: Focus on completing key functions (like tracking spending and setting budgets) before developing additional features.</a:t>
            </a:r>
          </a:p>
          <a:p>
            <a:pPr marL="0" lvl="0" indent="0" algn="l">
              <a:lnSpc>
                <a:spcPts val="4368"/>
              </a:lnSpc>
              <a:spcBef>
                <a:spcPct val="0"/>
              </a:spcBef>
            </a:pPr>
            <a:endParaRPr lang="en-US" sz="3165" spc="310">
              <a:solidFill>
                <a:srgbClr val="231F20"/>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1686644" y="3549362"/>
            <a:ext cx="8097687" cy="1594138"/>
          </a:xfrm>
          <a:prstGeom prst="rect">
            <a:avLst/>
          </a:prstGeom>
        </p:spPr>
        <p:txBody>
          <a:bodyPr lIns="0" tIns="0" rIns="0" bIns="0" rtlCol="0" anchor="t">
            <a:spAutoFit/>
          </a:bodyPr>
          <a:lstStyle/>
          <a:p>
            <a:pPr marL="0" lvl="0" indent="0" algn="l">
              <a:lnSpc>
                <a:spcPts val="13015"/>
              </a:lnSpc>
              <a:spcBef>
                <a:spcPct val="0"/>
              </a:spcBef>
            </a:pPr>
            <a:r>
              <a:rPr lang="en-US" sz="9431" b="1" spc="924">
                <a:solidFill>
                  <a:srgbClr val="231F20"/>
                </a:solidFill>
                <a:latin typeface="Oswald Bold"/>
                <a:ea typeface="Oswald Bold"/>
                <a:cs typeface="Oswald Bold"/>
                <a:sym typeface="Oswald Bold"/>
              </a:rPr>
              <a:t>THANK YOU</a:t>
            </a:r>
          </a:p>
        </p:txBody>
      </p:sp>
      <p:sp>
        <p:nvSpPr>
          <p:cNvPr id="5" name="Freeform 5"/>
          <p:cNvSpPr/>
          <p:nvPr/>
        </p:nvSpPr>
        <p:spPr>
          <a:xfrm>
            <a:off x="15409623" y="2266970"/>
            <a:ext cx="734693" cy="755166"/>
          </a:xfrm>
          <a:custGeom>
            <a:avLst/>
            <a:gdLst/>
            <a:ahLst/>
            <a:cxnLst/>
            <a:rect l="l" t="t" r="r" b="b"/>
            <a:pathLst>
              <a:path w="734693" h="755166">
                <a:moveTo>
                  <a:pt x="0" y="0"/>
                </a:moveTo>
                <a:lnTo>
                  <a:pt x="734692" y="0"/>
                </a:lnTo>
                <a:lnTo>
                  <a:pt x="734692" y="755166"/>
                </a:lnTo>
                <a:lnTo>
                  <a:pt x="0" y="7551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14628874" y="3180249"/>
            <a:ext cx="2296190" cy="352695"/>
          </a:xfrm>
          <a:prstGeom prst="rect">
            <a:avLst/>
          </a:prstGeom>
        </p:spPr>
        <p:txBody>
          <a:bodyPr lIns="0" tIns="0" rIns="0" bIns="0" rtlCol="0" anchor="t">
            <a:spAutoFit/>
          </a:bodyPr>
          <a:lstStyle/>
          <a:p>
            <a:pPr marL="0" lvl="0" indent="0" algn="ctr">
              <a:lnSpc>
                <a:spcPts val="2947"/>
              </a:lnSpc>
              <a:spcBef>
                <a:spcPct val="0"/>
              </a:spcBef>
            </a:pPr>
            <a:r>
              <a:rPr lang="en-US" sz="2135" b="1" spc="209">
                <a:solidFill>
                  <a:srgbClr val="231F20"/>
                </a:solidFill>
                <a:latin typeface="Montserrat Classic Bold"/>
                <a:ea typeface="Montserrat Classic Bold"/>
                <a:cs typeface="Montserrat Classic Bold"/>
                <a:sym typeface="Montserrat Classic Bold"/>
              </a:rPr>
              <a:t>GROUP 3</a:t>
            </a:r>
          </a:p>
        </p:txBody>
      </p:sp>
      <p:sp>
        <p:nvSpPr>
          <p:cNvPr id="7" name="Freeform 7"/>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txBody>
            <a:bodyPr/>
            <a:lstStyle/>
            <a:p>
              <a:endParaRPr lang="en-US"/>
            </a:p>
          </p:txBody>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786870" y="2643518"/>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sp>
        <p:nvSpPr>
          <p:cNvPr id="7" name="Freeform 7"/>
          <p:cNvSpPr/>
          <p:nvPr/>
        </p:nvSpPr>
        <p:spPr>
          <a:xfrm>
            <a:off x="10758785" y="1028700"/>
            <a:ext cx="6364178" cy="8480268"/>
          </a:xfrm>
          <a:custGeom>
            <a:avLst/>
            <a:gdLst/>
            <a:ahLst/>
            <a:cxnLst/>
            <a:rect l="l" t="t" r="r" b="b"/>
            <a:pathLst>
              <a:path w="6364178" h="8480268">
                <a:moveTo>
                  <a:pt x="0" y="0"/>
                </a:moveTo>
                <a:lnTo>
                  <a:pt x="6364179" y="0"/>
                </a:lnTo>
                <a:lnTo>
                  <a:pt x="6364179" y="8480268"/>
                </a:lnTo>
                <a:lnTo>
                  <a:pt x="0" y="8480268"/>
                </a:lnTo>
                <a:lnTo>
                  <a:pt x="0" y="0"/>
                </a:lnTo>
                <a:close/>
              </a:path>
            </a:pathLst>
          </a:custGeom>
          <a:blipFill>
            <a:blip r:embed="rId4"/>
            <a:stretch>
              <a:fillRect l="-49999" r="-50000"/>
            </a:stretch>
          </a:blipFill>
        </p:spPr>
        <p:txBody>
          <a:bodyPr/>
          <a:lstStyle/>
          <a:p>
            <a:endParaRPr lang="en-US"/>
          </a:p>
        </p:txBody>
      </p:sp>
      <p:grpSp>
        <p:nvGrpSpPr>
          <p:cNvPr id="8" name="Group 8"/>
          <p:cNvGrpSpPr/>
          <p:nvPr/>
        </p:nvGrpSpPr>
        <p:grpSpPr>
          <a:xfrm>
            <a:off x="1370090" y="2112494"/>
            <a:ext cx="10314018" cy="1047447"/>
            <a:chOff x="0" y="0"/>
            <a:chExt cx="3951746" cy="401322"/>
          </a:xfrm>
        </p:grpSpPr>
        <p:sp>
          <p:nvSpPr>
            <p:cNvPr id="9" name="Freeform 9"/>
            <p:cNvSpPr/>
            <p:nvPr/>
          </p:nvSpPr>
          <p:spPr>
            <a:xfrm>
              <a:off x="0" y="0"/>
              <a:ext cx="3951746" cy="401322"/>
            </a:xfrm>
            <a:custGeom>
              <a:avLst/>
              <a:gdLst/>
              <a:ahLst/>
              <a:cxnLst/>
              <a:rect l="l" t="t" r="r" b="b"/>
              <a:pathLst>
                <a:path w="3951746" h="401322">
                  <a:moveTo>
                    <a:pt x="0" y="0"/>
                  </a:moveTo>
                  <a:lnTo>
                    <a:pt x="3951746" y="0"/>
                  </a:lnTo>
                  <a:lnTo>
                    <a:pt x="3951746" y="401322"/>
                  </a:lnTo>
                  <a:lnTo>
                    <a:pt x="0" y="401322"/>
                  </a:lnTo>
                  <a:close/>
                </a:path>
              </a:pathLst>
            </a:custGeom>
            <a:solidFill>
              <a:srgbClr val="EFEFEF"/>
            </a:solidFill>
          </p:spPr>
          <p:txBody>
            <a:bodyPr/>
            <a:lstStyle/>
            <a:p>
              <a:endParaRPr lang="en-US"/>
            </a:p>
          </p:txBody>
        </p:sp>
        <p:sp>
          <p:nvSpPr>
            <p:cNvPr id="10" name="TextBox 10"/>
            <p:cNvSpPr txBox="1"/>
            <p:nvPr/>
          </p:nvSpPr>
          <p:spPr>
            <a:xfrm>
              <a:off x="0" y="-19050"/>
              <a:ext cx="3951746" cy="420372"/>
            </a:xfrm>
            <a:prstGeom prst="rect">
              <a:avLst/>
            </a:prstGeom>
          </p:spPr>
          <p:txBody>
            <a:bodyPr lIns="50800" tIns="50800" rIns="50800" bIns="50800" rtlCol="0" anchor="ctr"/>
            <a:lstStyle/>
            <a:p>
              <a:pPr algn="ctr">
                <a:lnSpc>
                  <a:spcPts val="2859"/>
                </a:lnSpc>
              </a:pPr>
              <a:endParaRPr/>
            </a:p>
          </p:txBody>
        </p:sp>
      </p:grpSp>
      <p:sp>
        <p:nvSpPr>
          <p:cNvPr id="11" name="TextBox 11"/>
          <p:cNvSpPr txBox="1"/>
          <p:nvPr/>
        </p:nvSpPr>
        <p:spPr>
          <a:xfrm>
            <a:off x="1370090" y="341415"/>
            <a:ext cx="8616594" cy="1578515"/>
          </a:xfrm>
          <a:prstGeom prst="rect">
            <a:avLst/>
          </a:prstGeom>
        </p:spPr>
        <p:txBody>
          <a:bodyPr lIns="0" tIns="0" rIns="0" bIns="0" rtlCol="0" anchor="t">
            <a:spAutoFit/>
          </a:bodyPr>
          <a:lstStyle/>
          <a:p>
            <a:pPr algn="l">
              <a:lnSpc>
                <a:spcPts val="12809"/>
              </a:lnSpc>
            </a:pPr>
            <a:r>
              <a:rPr lang="en-US" sz="9281" spc="909">
                <a:solidFill>
                  <a:srgbClr val="231F20"/>
                </a:solidFill>
                <a:latin typeface="Oswald"/>
                <a:ea typeface="Oswald"/>
                <a:cs typeface="Oswald"/>
                <a:sym typeface="Oswald"/>
              </a:rPr>
              <a:t>STAKEHOLDERS</a:t>
            </a:r>
          </a:p>
        </p:txBody>
      </p:sp>
      <p:sp>
        <p:nvSpPr>
          <p:cNvPr id="12" name="Freeform 12"/>
          <p:cNvSpPr/>
          <p:nvPr/>
        </p:nvSpPr>
        <p:spPr>
          <a:xfrm>
            <a:off x="-3029376" y="8139681"/>
            <a:ext cx="7616557" cy="7815497"/>
          </a:xfrm>
          <a:custGeom>
            <a:avLst/>
            <a:gdLst/>
            <a:ahLst/>
            <a:cxnLst/>
            <a:rect l="l" t="t" r="r" b="b"/>
            <a:pathLst>
              <a:path w="7616557" h="7815497">
                <a:moveTo>
                  <a:pt x="0" y="0"/>
                </a:moveTo>
                <a:lnTo>
                  <a:pt x="7616557" y="0"/>
                </a:lnTo>
                <a:lnTo>
                  <a:pt x="7616557" y="7815496"/>
                </a:lnTo>
                <a:lnTo>
                  <a:pt x="0" y="78154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3" name="Freeform 13"/>
          <p:cNvSpPr/>
          <p:nvPr/>
        </p:nvSpPr>
        <p:spPr>
          <a:xfrm>
            <a:off x="1650283" y="2208776"/>
            <a:ext cx="840895" cy="854884"/>
          </a:xfrm>
          <a:custGeom>
            <a:avLst/>
            <a:gdLst/>
            <a:ahLst/>
            <a:cxnLst/>
            <a:rect l="l" t="t" r="r" b="b"/>
            <a:pathLst>
              <a:path w="840895" h="854884">
                <a:moveTo>
                  <a:pt x="0" y="0"/>
                </a:moveTo>
                <a:lnTo>
                  <a:pt x="840895" y="0"/>
                </a:lnTo>
                <a:lnTo>
                  <a:pt x="840895" y="854884"/>
                </a:lnTo>
                <a:lnTo>
                  <a:pt x="0" y="8548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a:off x="1786870" y="4121104"/>
            <a:ext cx="9752965" cy="1032847"/>
          </a:xfrm>
          <a:custGeom>
            <a:avLst/>
            <a:gdLst/>
            <a:ahLst/>
            <a:cxnLst/>
            <a:rect l="l" t="t" r="r" b="b"/>
            <a:pathLst>
              <a:path w="9752965" h="1032847">
                <a:moveTo>
                  <a:pt x="0" y="0"/>
                </a:moveTo>
                <a:lnTo>
                  <a:pt x="9752965" y="0"/>
                </a:lnTo>
                <a:lnTo>
                  <a:pt x="9752965" y="1032848"/>
                </a:lnTo>
                <a:lnTo>
                  <a:pt x="0" y="1032848"/>
                </a:lnTo>
                <a:lnTo>
                  <a:pt x="0" y="0"/>
                </a:lnTo>
                <a:close/>
              </a:path>
            </a:pathLst>
          </a:custGeom>
          <a:blipFill>
            <a:blip r:embed="rId3"/>
            <a:stretch>
              <a:fillRect t="-86495"/>
            </a:stretch>
          </a:blipFill>
        </p:spPr>
        <p:txBody>
          <a:bodyPr/>
          <a:lstStyle/>
          <a:p>
            <a:endParaRPr lang="en-US"/>
          </a:p>
        </p:txBody>
      </p:sp>
      <p:grpSp>
        <p:nvGrpSpPr>
          <p:cNvPr id="15" name="Group 15"/>
          <p:cNvGrpSpPr/>
          <p:nvPr/>
        </p:nvGrpSpPr>
        <p:grpSpPr>
          <a:xfrm>
            <a:off x="1370090" y="3590081"/>
            <a:ext cx="10314018" cy="1047447"/>
            <a:chOff x="0" y="0"/>
            <a:chExt cx="3951746" cy="401322"/>
          </a:xfrm>
        </p:grpSpPr>
        <p:sp>
          <p:nvSpPr>
            <p:cNvPr id="16" name="Freeform 16"/>
            <p:cNvSpPr/>
            <p:nvPr/>
          </p:nvSpPr>
          <p:spPr>
            <a:xfrm>
              <a:off x="0" y="0"/>
              <a:ext cx="3951746" cy="401322"/>
            </a:xfrm>
            <a:custGeom>
              <a:avLst/>
              <a:gdLst/>
              <a:ahLst/>
              <a:cxnLst/>
              <a:rect l="l" t="t" r="r" b="b"/>
              <a:pathLst>
                <a:path w="3951746" h="401322">
                  <a:moveTo>
                    <a:pt x="0" y="0"/>
                  </a:moveTo>
                  <a:lnTo>
                    <a:pt x="3951746" y="0"/>
                  </a:lnTo>
                  <a:lnTo>
                    <a:pt x="3951746" y="401322"/>
                  </a:lnTo>
                  <a:lnTo>
                    <a:pt x="0" y="401322"/>
                  </a:lnTo>
                  <a:close/>
                </a:path>
              </a:pathLst>
            </a:custGeom>
            <a:solidFill>
              <a:srgbClr val="EFEFEF"/>
            </a:solidFill>
          </p:spPr>
          <p:txBody>
            <a:bodyPr/>
            <a:lstStyle/>
            <a:p>
              <a:endParaRPr lang="en-US"/>
            </a:p>
          </p:txBody>
        </p:sp>
        <p:sp>
          <p:nvSpPr>
            <p:cNvPr id="17" name="TextBox 17"/>
            <p:cNvSpPr txBox="1"/>
            <p:nvPr/>
          </p:nvSpPr>
          <p:spPr>
            <a:xfrm>
              <a:off x="0" y="-19050"/>
              <a:ext cx="3951746" cy="420372"/>
            </a:xfrm>
            <a:prstGeom prst="rect">
              <a:avLst/>
            </a:prstGeom>
          </p:spPr>
          <p:txBody>
            <a:bodyPr lIns="50800" tIns="50800" rIns="50800" bIns="50800" rtlCol="0" anchor="ctr"/>
            <a:lstStyle/>
            <a:p>
              <a:pPr algn="ctr">
                <a:lnSpc>
                  <a:spcPts val="2859"/>
                </a:lnSpc>
              </a:pPr>
              <a:endParaRPr/>
            </a:p>
          </p:txBody>
        </p:sp>
      </p:grpSp>
      <p:sp>
        <p:nvSpPr>
          <p:cNvPr id="18" name="Freeform 18"/>
          <p:cNvSpPr/>
          <p:nvPr/>
        </p:nvSpPr>
        <p:spPr>
          <a:xfrm>
            <a:off x="1650283" y="3686362"/>
            <a:ext cx="840895" cy="854884"/>
          </a:xfrm>
          <a:custGeom>
            <a:avLst/>
            <a:gdLst/>
            <a:ahLst/>
            <a:cxnLst/>
            <a:rect l="l" t="t" r="r" b="b"/>
            <a:pathLst>
              <a:path w="840895" h="854884">
                <a:moveTo>
                  <a:pt x="0" y="0"/>
                </a:moveTo>
                <a:lnTo>
                  <a:pt x="840895" y="0"/>
                </a:lnTo>
                <a:lnTo>
                  <a:pt x="840895" y="854884"/>
                </a:lnTo>
                <a:lnTo>
                  <a:pt x="0" y="8548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9" name="Freeform 19"/>
          <p:cNvSpPr/>
          <p:nvPr/>
        </p:nvSpPr>
        <p:spPr>
          <a:xfrm>
            <a:off x="1786870" y="545430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20" name="Group 20"/>
          <p:cNvGrpSpPr/>
          <p:nvPr/>
        </p:nvGrpSpPr>
        <p:grpSpPr>
          <a:xfrm>
            <a:off x="1370090" y="4923278"/>
            <a:ext cx="10314018" cy="1047447"/>
            <a:chOff x="0" y="0"/>
            <a:chExt cx="3951746" cy="401322"/>
          </a:xfrm>
        </p:grpSpPr>
        <p:sp>
          <p:nvSpPr>
            <p:cNvPr id="21" name="Freeform 21"/>
            <p:cNvSpPr/>
            <p:nvPr/>
          </p:nvSpPr>
          <p:spPr>
            <a:xfrm>
              <a:off x="0" y="0"/>
              <a:ext cx="3951746" cy="401322"/>
            </a:xfrm>
            <a:custGeom>
              <a:avLst/>
              <a:gdLst/>
              <a:ahLst/>
              <a:cxnLst/>
              <a:rect l="l" t="t" r="r" b="b"/>
              <a:pathLst>
                <a:path w="3951746" h="401322">
                  <a:moveTo>
                    <a:pt x="0" y="0"/>
                  </a:moveTo>
                  <a:lnTo>
                    <a:pt x="3951746" y="0"/>
                  </a:lnTo>
                  <a:lnTo>
                    <a:pt x="3951746" y="401322"/>
                  </a:lnTo>
                  <a:lnTo>
                    <a:pt x="0" y="401322"/>
                  </a:lnTo>
                  <a:close/>
                </a:path>
              </a:pathLst>
            </a:custGeom>
            <a:solidFill>
              <a:srgbClr val="EFEFEF"/>
            </a:solidFill>
          </p:spPr>
          <p:txBody>
            <a:bodyPr/>
            <a:lstStyle/>
            <a:p>
              <a:endParaRPr lang="en-US"/>
            </a:p>
          </p:txBody>
        </p:sp>
        <p:sp>
          <p:nvSpPr>
            <p:cNvPr id="22" name="TextBox 22"/>
            <p:cNvSpPr txBox="1"/>
            <p:nvPr/>
          </p:nvSpPr>
          <p:spPr>
            <a:xfrm>
              <a:off x="0" y="-19050"/>
              <a:ext cx="3951746" cy="420372"/>
            </a:xfrm>
            <a:prstGeom prst="rect">
              <a:avLst/>
            </a:prstGeom>
          </p:spPr>
          <p:txBody>
            <a:bodyPr lIns="50800" tIns="50800" rIns="50800" bIns="50800" rtlCol="0" anchor="ctr"/>
            <a:lstStyle/>
            <a:p>
              <a:pPr algn="ctr">
                <a:lnSpc>
                  <a:spcPts val="2859"/>
                </a:lnSpc>
              </a:pPr>
              <a:endParaRPr/>
            </a:p>
          </p:txBody>
        </p:sp>
      </p:grpSp>
      <p:sp>
        <p:nvSpPr>
          <p:cNvPr id="23" name="Freeform 23"/>
          <p:cNvSpPr/>
          <p:nvPr/>
        </p:nvSpPr>
        <p:spPr>
          <a:xfrm>
            <a:off x="1650283" y="5019560"/>
            <a:ext cx="840895" cy="854884"/>
          </a:xfrm>
          <a:custGeom>
            <a:avLst/>
            <a:gdLst/>
            <a:ahLst/>
            <a:cxnLst/>
            <a:rect l="l" t="t" r="r" b="b"/>
            <a:pathLst>
              <a:path w="840895" h="854884">
                <a:moveTo>
                  <a:pt x="0" y="0"/>
                </a:moveTo>
                <a:lnTo>
                  <a:pt x="840895" y="0"/>
                </a:lnTo>
                <a:lnTo>
                  <a:pt x="840895" y="854884"/>
                </a:lnTo>
                <a:lnTo>
                  <a:pt x="0" y="8548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4" name="Freeform 24"/>
          <p:cNvSpPr/>
          <p:nvPr/>
        </p:nvSpPr>
        <p:spPr>
          <a:xfrm>
            <a:off x="1939270" y="2504094"/>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25" name="Group 25"/>
          <p:cNvGrpSpPr/>
          <p:nvPr/>
        </p:nvGrpSpPr>
        <p:grpSpPr>
          <a:xfrm>
            <a:off x="1378217" y="2119794"/>
            <a:ext cx="10314018" cy="1047447"/>
            <a:chOff x="0" y="0"/>
            <a:chExt cx="3951746" cy="401322"/>
          </a:xfrm>
        </p:grpSpPr>
        <p:sp>
          <p:nvSpPr>
            <p:cNvPr id="26" name="Freeform 26"/>
            <p:cNvSpPr/>
            <p:nvPr/>
          </p:nvSpPr>
          <p:spPr>
            <a:xfrm>
              <a:off x="0" y="0"/>
              <a:ext cx="3951746" cy="401322"/>
            </a:xfrm>
            <a:custGeom>
              <a:avLst/>
              <a:gdLst/>
              <a:ahLst/>
              <a:cxnLst/>
              <a:rect l="l" t="t" r="r" b="b"/>
              <a:pathLst>
                <a:path w="3951746" h="401322">
                  <a:moveTo>
                    <a:pt x="0" y="0"/>
                  </a:moveTo>
                  <a:lnTo>
                    <a:pt x="3951746" y="0"/>
                  </a:lnTo>
                  <a:lnTo>
                    <a:pt x="3951746" y="401322"/>
                  </a:lnTo>
                  <a:lnTo>
                    <a:pt x="0" y="401322"/>
                  </a:lnTo>
                  <a:close/>
                </a:path>
              </a:pathLst>
            </a:custGeom>
            <a:solidFill>
              <a:srgbClr val="EFEFEF"/>
            </a:solidFill>
          </p:spPr>
          <p:txBody>
            <a:bodyPr/>
            <a:lstStyle/>
            <a:p>
              <a:endParaRPr lang="en-US"/>
            </a:p>
          </p:txBody>
        </p:sp>
        <p:sp>
          <p:nvSpPr>
            <p:cNvPr id="27" name="TextBox 27"/>
            <p:cNvSpPr txBox="1"/>
            <p:nvPr/>
          </p:nvSpPr>
          <p:spPr>
            <a:xfrm>
              <a:off x="0" y="-19050"/>
              <a:ext cx="3951746" cy="420372"/>
            </a:xfrm>
            <a:prstGeom prst="rect">
              <a:avLst/>
            </a:prstGeom>
          </p:spPr>
          <p:txBody>
            <a:bodyPr lIns="50800" tIns="50800" rIns="50800" bIns="50800" rtlCol="0" anchor="ctr"/>
            <a:lstStyle/>
            <a:p>
              <a:pPr algn="ctr">
                <a:lnSpc>
                  <a:spcPts val="2859"/>
                </a:lnSpc>
              </a:pPr>
              <a:endParaRPr/>
            </a:p>
          </p:txBody>
        </p:sp>
      </p:grpSp>
      <p:sp>
        <p:nvSpPr>
          <p:cNvPr id="28" name="Freeform 28"/>
          <p:cNvSpPr/>
          <p:nvPr/>
        </p:nvSpPr>
        <p:spPr>
          <a:xfrm>
            <a:off x="1658410" y="2361176"/>
            <a:ext cx="840895" cy="854884"/>
          </a:xfrm>
          <a:custGeom>
            <a:avLst/>
            <a:gdLst/>
            <a:ahLst/>
            <a:cxnLst/>
            <a:rect l="l" t="t" r="r" b="b"/>
            <a:pathLst>
              <a:path w="840895" h="854884">
                <a:moveTo>
                  <a:pt x="0" y="0"/>
                </a:moveTo>
                <a:lnTo>
                  <a:pt x="840894" y="0"/>
                </a:lnTo>
                <a:lnTo>
                  <a:pt x="840894" y="854884"/>
                </a:lnTo>
                <a:lnTo>
                  <a:pt x="0" y="8548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9" name="Freeform 29"/>
          <p:cNvSpPr/>
          <p:nvPr/>
        </p:nvSpPr>
        <p:spPr>
          <a:xfrm>
            <a:off x="1794997" y="6930374"/>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30" name="Group 30"/>
          <p:cNvGrpSpPr/>
          <p:nvPr/>
        </p:nvGrpSpPr>
        <p:grpSpPr>
          <a:xfrm>
            <a:off x="1378217" y="6399350"/>
            <a:ext cx="10314018" cy="1047447"/>
            <a:chOff x="0" y="0"/>
            <a:chExt cx="3951746" cy="401322"/>
          </a:xfrm>
        </p:grpSpPr>
        <p:sp>
          <p:nvSpPr>
            <p:cNvPr id="31" name="Freeform 31"/>
            <p:cNvSpPr/>
            <p:nvPr/>
          </p:nvSpPr>
          <p:spPr>
            <a:xfrm>
              <a:off x="0" y="0"/>
              <a:ext cx="3951746" cy="401322"/>
            </a:xfrm>
            <a:custGeom>
              <a:avLst/>
              <a:gdLst/>
              <a:ahLst/>
              <a:cxnLst/>
              <a:rect l="l" t="t" r="r" b="b"/>
              <a:pathLst>
                <a:path w="3951746" h="401322">
                  <a:moveTo>
                    <a:pt x="0" y="0"/>
                  </a:moveTo>
                  <a:lnTo>
                    <a:pt x="3951746" y="0"/>
                  </a:lnTo>
                  <a:lnTo>
                    <a:pt x="3951746" y="401322"/>
                  </a:lnTo>
                  <a:lnTo>
                    <a:pt x="0" y="401322"/>
                  </a:lnTo>
                  <a:close/>
                </a:path>
              </a:pathLst>
            </a:custGeom>
            <a:solidFill>
              <a:srgbClr val="EFEFEF"/>
            </a:solidFill>
          </p:spPr>
          <p:txBody>
            <a:bodyPr/>
            <a:lstStyle/>
            <a:p>
              <a:endParaRPr lang="en-US"/>
            </a:p>
          </p:txBody>
        </p:sp>
        <p:sp>
          <p:nvSpPr>
            <p:cNvPr id="32" name="TextBox 32"/>
            <p:cNvSpPr txBox="1"/>
            <p:nvPr/>
          </p:nvSpPr>
          <p:spPr>
            <a:xfrm>
              <a:off x="0" y="-19050"/>
              <a:ext cx="3951746" cy="420372"/>
            </a:xfrm>
            <a:prstGeom prst="rect">
              <a:avLst/>
            </a:prstGeom>
          </p:spPr>
          <p:txBody>
            <a:bodyPr lIns="50800" tIns="50800" rIns="50800" bIns="50800" rtlCol="0" anchor="ctr"/>
            <a:lstStyle/>
            <a:p>
              <a:pPr algn="ctr">
                <a:lnSpc>
                  <a:spcPts val="2859"/>
                </a:lnSpc>
              </a:pPr>
              <a:endParaRPr/>
            </a:p>
          </p:txBody>
        </p:sp>
      </p:grpSp>
      <p:sp>
        <p:nvSpPr>
          <p:cNvPr id="33" name="Freeform 33"/>
          <p:cNvSpPr/>
          <p:nvPr/>
        </p:nvSpPr>
        <p:spPr>
          <a:xfrm>
            <a:off x="1658410" y="6495632"/>
            <a:ext cx="840895" cy="854884"/>
          </a:xfrm>
          <a:custGeom>
            <a:avLst/>
            <a:gdLst/>
            <a:ahLst/>
            <a:cxnLst/>
            <a:rect l="l" t="t" r="r" b="b"/>
            <a:pathLst>
              <a:path w="840895" h="854884">
                <a:moveTo>
                  <a:pt x="0" y="0"/>
                </a:moveTo>
                <a:lnTo>
                  <a:pt x="840894" y="0"/>
                </a:lnTo>
                <a:lnTo>
                  <a:pt x="840894" y="854884"/>
                </a:lnTo>
                <a:lnTo>
                  <a:pt x="0" y="8548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4" name="Freeform 34"/>
          <p:cNvSpPr/>
          <p:nvPr/>
        </p:nvSpPr>
        <p:spPr>
          <a:xfrm>
            <a:off x="1794997" y="8358822"/>
            <a:ext cx="9752965" cy="1032847"/>
          </a:xfrm>
          <a:custGeom>
            <a:avLst/>
            <a:gdLst/>
            <a:ahLst/>
            <a:cxnLst/>
            <a:rect l="l" t="t" r="r" b="b"/>
            <a:pathLst>
              <a:path w="9752965" h="1032847">
                <a:moveTo>
                  <a:pt x="0" y="0"/>
                </a:moveTo>
                <a:lnTo>
                  <a:pt x="9752965" y="0"/>
                </a:lnTo>
                <a:lnTo>
                  <a:pt x="9752965" y="1032847"/>
                </a:lnTo>
                <a:lnTo>
                  <a:pt x="0" y="1032847"/>
                </a:lnTo>
                <a:lnTo>
                  <a:pt x="0" y="0"/>
                </a:lnTo>
                <a:close/>
              </a:path>
            </a:pathLst>
          </a:custGeom>
          <a:blipFill>
            <a:blip r:embed="rId3"/>
            <a:stretch>
              <a:fillRect t="-86495"/>
            </a:stretch>
          </a:blipFill>
        </p:spPr>
        <p:txBody>
          <a:bodyPr/>
          <a:lstStyle/>
          <a:p>
            <a:endParaRPr lang="en-US"/>
          </a:p>
        </p:txBody>
      </p:sp>
      <p:grpSp>
        <p:nvGrpSpPr>
          <p:cNvPr id="35" name="Group 35"/>
          <p:cNvGrpSpPr/>
          <p:nvPr/>
        </p:nvGrpSpPr>
        <p:grpSpPr>
          <a:xfrm>
            <a:off x="1378217" y="7827798"/>
            <a:ext cx="10314018" cy="1047447"/>
            <a:chOff x="0" y="0"/>
            <a:chExt cx="3951746" cy="401322"/>
          </a:xfrm>
        </p:grpSpPr>
        <p:sp>
          <p:nvSpPr>
            <p:cNvPr id="36" name="Freeform 36"/>
            <p:cNvSpPr/>
            <p:nvPr/>
          </p:nvSpPr>
          <p:spPr>
            <a:xfrm>
              <a:off x="0" y="0"/>
              <a:ext cx="3951746" cy="401322"/>
            </a:xfrm>
            <a:custGeom>
              <a:avLst/>
              <a:gdLst/>
              <a:ahLst/>
              <a:cxnLst/>
              <a:rect l="l" t="t" r="r" b="b"/>
              <a:pathLst>
                <a:path w="3951746" h="401322">
                  <a:moveTo>
                    <a:pt x="0" y="0"/>
                  </a:moveTo>
                  <a:lnTo>
                    <a:pt x="3951746" y="0"/>
                  </a:lnTo>
                  <a:lnTo>
                    <a:pt x="3951746" y="401322"/>
                  </a:lnTo>
                  <a:lnTo>
                    <a:pt x="0" y="401322"/>
                  </a:lnTo>
                  <a:close/>
                </a:path>
              </a:pathLst>
            </a:custGeom>
            <a:solidFill>
              <a:srgbClr val="EFEFEF"/>
            </a:solidFill>
          </p:spPr>
          <p:txBody>
            <a:bodyPr/>
            <a:lstStyle/>
            <a:p>
              <a:endParaRPr lang="en-US"/>
            </a:p>
          </p:txBody>
        </p:sp>
        <p:sp>
          <p:nvSpPr>
            <p:cNvPr id="37" name="TextBox 37"/>
            <p:cNvSpPr txBox="1"/>
            <p:nvPr/>
          </p:nvSpPr>
          <p:spPr>
            <a:xfrm>
              <a:off x="0" y="-19050"/>
              <a:ext cx="3951746" cy="420372"/>
            </a:xfrm>
            <a:prstGeom prst="rect">
              <a:avLst/>
            </a:prstGeom>
          </p:spPr>
          <p:txBody>
            <a:bodyPr lIns="50800" tIns="50800" rIns="50800" bIns="50800" rtlCol="0" anchor="ctr"/>
            <a:lstStyle/>
            <a:p>
              <a:pPr algn="ctr">
                <a:lnSpc>
                  <a:spcPts val="2859"/>
                </a:lnSpc>
              </a:pPr>
              <a:endParaRPr/>
            </a:p>
          </p:txBody>
        </p:sp>
      </p:grpSp>
      <p:sp>
        <p:nvSpPr>
          <p:cNvPr id="38" name="Freeform 38"/>
          <p:cNvSpPr/>
          <p:nvPr/>
        </p:nvSpPr>
        <p:spPr>
          <a:xfrm>
            <a:off x="1658410" y="7924080"/>
            <a:ext cx="840895" cy="854884"/>
          </a:xfrm>
          <a:custGeom>
            <a:avLst/>
            <a:gdLst/>
            <a:ahLst/>
            <a:cxnLst/>
            <a:rect l="l" t="t" r="r" b="b"/>
            <a:pathLst>
              <a:path w="840895" h="854884">
                <a:moveTo>
                  <a:pt x="0" y="0"/>
                </a:moveTo>
                <a:lnTo>
                  <a:pt x="840894" y="0"/>
                </a:lnTo>
                <a:lnTo>
                  <a:pt x="840894" y="854883"/>
                </a:lnTo>
                <a:lnTo>
                  <a:pt x="0" y="8548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39" name="TextBox 39"/>
          <p:cNvSpPr txBox="1"/>
          <p:nvPr/>
        </p:nvSpPr>
        <p:spPr>
          <a:xfrm>
            <a:off x="-1501332" y="2326951"/>
            <a:ext cx="12177027" cy="713233"/>
          </a:xfrm>
          <a:prstGeom prst="rect">
            <a:avLst/>
          </a:prstGeom>
        </p:spPr>
        <p:txBody>
          <a:bodyPr lIns="0" tIns="0" rIns="0" bIns="0" rtlCol="0" anchor="t">
            <a:spAutoFit/>
          </a:bodyPr>
          <a:lstStyle/>
          <a:p>
            <a:pPr algn="ctr">
              <a:lnSpc>
                <a:spcPts val="5243"/>
              </a:lnSpc>
            </a:pPr>
            <a:r>
              <a:rPr lang="en-US" sz="3799" spc="372">
                <a:solidFill>
                  <a:srgbClr val="231F20"/>
                </a:solidFill>
                <a:latin typeface="Times New Roman"/>
                <a:ea typeface="Times New Roman"/>
                <a:cs typeface="Times New Roman"/>
                <a:sym typeface="Times New Roman"/>
              </a:rPr>
              <a:t>Students</a:t>
            </a:r>
          </a:p>
        </p:txBody>
      </p:sp>
      <p:sp>
        <p:nvSpPr>
          <p:cNvPr id="40" name="TextBox 40"/>
          <p:cNvSpPr txBox="1"/>
          <p:nvPr/>
        </p:nvSpPr>
        <p:spPr>
          <a:xfrm>
            <a:off x="574839" y="3693050"/>
            <a:ext cx="12177027" cy="713233"/>
          </a:xfrm>
          <a:prstGeom prst="rect">
            <a:avLst/>
          </a:prstGeom>
        </p:spPr>
        <p:txBody>
          <a:bodyPr lIns="0" tIns="0" rIns="0" bIns="0" rtlCol="0" anchor="t">
            <a:spAutoFit/>
          </a:bodyPr>
          <a:lstStyle/>
          <a:p>
            <a:pPr algn="ctr">
              <a:lnSpc>
                <a:spcPts val="5243"/>
              </a:lnSpc>
            </a:pPr>
            <a:r>
              <a:rPr lang="en-US" sz="3799" spc="372">
                <a:solidFill>
                  <a:srgbClr val="231F20"/>
                </a:solidFill>
                <a:latin typeface="Times New Roman"/>
                <a:ea typeface="Times New Roman"/>
                <a:cs typeface="Times New Roman"/>
                <a:sym typeface="Times New Roman"/>
              </a:rPr>
              <a:t>Budgetwise Solution team</a:t>
            </a:r>
          </a:p>
        </p:txBody>
      </p:sp>
      <p:sp>
        <p:nvSpPr>
          <p:cNvPr id="41" name="TextBox 41"/>
          <p:cNvSpPr txBox="1"/>
          <p:nvPr/>
        </p:nvSpPr>
        <p:spPr>
          <a:xfrm>
            <a:off x="582966" y="5114617"/>
            <a:ext cx="12177027" cy="713233"/>
          </a:xfrm>
          <a:prstGeom prst="rect">
            <a:avLst/>
          </a:prstGeom>
        </p:spPr>
        <p:txBody>
          <a:bodyPr lIns="0" tIns="0" rIns="0" bIns="0" rtlCol="0" anchor="t">
            <a:spAutoFit/>
          </a:bodyPr>
          <a:lstStyle/>
          <a:p>
            <a:pPr algn="ctr">
              <a:lnSpc>
                <a:spcPts val="5243"/>
              </a:lnSpc>
            </a:pPr>
            <a:r>
              <a:rPr lang="en-US" sz="3799" spc="372">
                <a:solidFill>
                  <a:srgbClr val="231F20"/>
                </a:solidFill>
                <a:latin typeface="Times New Roman"/>
                <a:ea typeface="Times New Roman"/>
                <a:cs typeface="Times New Roman"/>
                <a:sym typeface="Times New Roman"/>
              </a:rPr>
              <a:t>University administration</a:t>
            </a:r>
          </a:p>
        </p:txBody>
      </p:sp>
      <p:sp>
        <p:nvSpPr>
          <p:cNvPr id="42" name="TextBox 42"/>
          <p:cNvSpPr txBox="1"/>
          <p:nvPr/>
        </p:nvSpPr>
        <p:spPr>
          <a:xfrm>
            <a:off x="-1501332" y="6449049"/>
            <a:ext cx="12177027" cy="713233"/>
          </a:xfrm>
          <a:prstGeom prst="rect">
            <a:avLst/>
          </a:prstGeom>
        </p:spPr>
        <p:txBody>
          <a:bodyPr lIns="0" tIns="0" rIns="0" bIns="0" rtlCol="0" anchor="t">
            <a:spAutoFit/>
          </a:bodyPr>
          <a:lstStyle/>
          <a:p>
            <a:pPr algn="ctr">
              <a:lnSpc>
                <a:spcPts val="5243"/>
              </a:lnSpc>
            </a:pPr>
            <a:r>
              <a:rPr lang="en-US" sz="3799" spc="372">
                <a:solidFill>
                  <a:srgbClr val="231F20"/>
                </a:solidFill>
                <a:latin typeface="Times New Roman"/>
                <a:ea typeface="Times New Roman"/>
                <a:cs typeface="Times New Roman"/>
                <a:sym typeface="Times New Roman"/>
              </a:rPr>
              <a:t>Investor</a:t>
            </a:r>
          </a:p>
        </p:txBody>
      </p:sp>
      <p:sp>
        <p:nvSpPr>
          <p:cNvPr id="43" name="TextBox 43"/>
          <p:cNvSpPr txBox="1"/>
          <p:nvPr/>
        </p:nvSpPr>
        <p:spPr>
          <a:xfrm>
            <a:off x="-1501332" y="7923468"/>
            <a:ext cx="12177027" cy="713233"/>
          </a:xfrm>
          <a:prstGeom prst="rect">
            <a:avLst/>
          </a:prstGeom>
        </p:spPr>
        <p:txBody>
          <a:bodyPr lIns="0" tIns="0" rIns="0" bIns="0" rtlCol="0" anchor="t">
            <a:spAutoFit/>
          </a:bodyPr>
          <a:lstStyle/>
          <a:p>
            <a:pPr algn="ctr">
              <a:lnSpc>
                <a:spcPts val="5243"/>
              </a:lnSpc>
            </a:pPr>
            <a:r>
              <a:rPr lang="en-US" sz="3799" spc="372">
                <a:solidFill>
                  <a:srgbClr val="231F20"/>
                </a:solidFill>
                <a:latin typeface="Times New Roman"/>
                <a:ea typeface="Times New Roman"/>
                <a:cs typeface="Times New Roman"/>
                <a:sym typeface="Times New Roman"/>
              </a:rPr>
              <a:t>Students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1489411" y="664311"/>
            <a:ext cx="6021895" cy="8876442"/>
          </a:xfrm>
          <a:custGeom>
            <a:avLst/>
            <a:gdLst/>
            <a:ahLst/>
            <a:cxnLst/>
            <a:rect l="l" t="t" r="r" b="b"/>
            <a:pathLst>
              <a:path w="6021895" h="8876442">
                <a:moveTo>
                  <a:pt x="0" y="0"/>
                </a:moveTo>
                <a:lnTo>
                  <a:pt x="6021895" y="0"/>
                </a:lnTo>
                <a:lnTo>
                  <a:pt x="6021895" y="8876442"/>
                </a:lnTo>
                <a:lnTo>
                  <a:pt x="0" y="8876442"/>
                </a:lnTo>
                <a:lnTo>
                  <a:pt x="0" y="0"/>
                </a:lnTo>
                <a:close/>
              </a:path>
            </a:pathLst>
          </a:custGeom>
          <a:blipFill>
            <a:blip r:embed="rId5"/>
            <a:stretch>
              <a:fillRect l="-42054" r="-79050"/>
            </a:stretch>
          </a:blipFill>
        </p:spPr>
        <p:txBody>
          <a:bodyPr/>
          <a:lstStyle/>
          <a:p>
            <a:endParaRPr lang="en-US"/>
          </a:p>
        </p:txBody>
      </p:sp>
      <p:sp>
        <p:nvSpPr>
          <p:cNvPr id="5" name="Freeform 5"/>
          <p:cNvSpPr/>
          <p:nvPr/>
        </p:nvSpPr>
        <p:spPr>
          <a:xfrm>
            <a:off x="10542998" y="6311222"/>
            <a:ext cx="2831046" cy="280256"/>
          </a:xfrm>
          <a:custGeom>
            <a:avLst/>
            <a:gdLst/>
            <a:ahLst/>
            <a:cxnLst/>
            <a:rect l="l" t="t" r="r" b="b"/>
            <a:pathLst>
              <a:path w="2831046" h="280256">
                <a:moveTo>
                  <a:pt x="0" y="0"/>
                </a:moveTo>
                <a:lnTo>
                  <a:pt x="2831045" y="0"/>
                </a:lnTo>
                <a:lnTo>
                  <a:pt x="2831045" y="280256"/>
                </a:lnTo>
                <a:lnTo>
                  <a:pt x="0" y="280256"/>
                </a:lnTo>
                <a:lnTo>
                  <a:pt x="0" y="0"/>
                </a:lnTo>
                <a:close/>
              </a:path>
            </a:pathLst>
          </a:custGeom>
          <a:blipFill>
            <a:blip r:embed="rId6"/>
            <a:stretch>
              <a:fillRect t="-92530" b="-6977"/>
            </a:stretch>
          </a:blipFill>
        </p:spPr>
        <p:txBody>
          <a:bodyPr/>
          <a:lstStyle/>
          <a:p>
            <a:endParaRPr lang="en-US"/>
          </a:p>
        </p:txBody>
      </p:sp>
      <p:grpSp>
        <p:nvGrpSpPr>
          <p:cNvPr id="6" name="Group 6"/>
          <p:cNvGrpSpPr/>
          <p:nvPr/>
        </p:nvGrpSpPr>
        <p:grpSpPr>
          <a:xfrm>
            <a:off x="10542998" y="3762813"/>
            <a:ext cx="2427943" cy="2679438"/>
            <a:chOff x="0" y="0"/>
            <a:chExt cx="639458" cy="705696"/>
          </a:xfrm>
        </p:grpSpPr>
        <p:sp>
          <p:nvSpPr>
            <p:cNvPr id="7" name="Freeform 7"/>
            <p:cNvSpPr/>
            <p:nvPr/>
          </p:nvSpPr>
          <p:spPr>
            <a:xfrm>
              <a:off x="0" y="0"/>
              <a:ext cx="639458" cy="705696"/>
            </a:xfrm>
            <a:custGeom>
              <a:avLst/>
              <a:gdLst/>
              <a:ahLst/>
              <a:cxnLst/>
              <a:rect l="l" t="t" r="r" b="b"/>
              <a:pathLst>
                <a:path w="639458" h="705696">
                  <a:moveTo>
                    <a:pt x="0" y="0"/>
                  </a:moveTo>
                  <a:lnTo>
                    <a:pt x="639458" y="0"/>
                  </a:lnTo>
                  <a:lnTo>
                    <a:pt x="639458" y="705696"/>
                  </a:lnTo>
                  <a:lnTo>
                    <a:pt x="0" y="705696"/>
                  </a:lnTo>
                  <a:close/>
                </a:path>
              </a:pathLst>
            </a:custGeom>
            <a:solidFill>
              <a:srgbClr val="EFEFEF"/>
            </a:solidFill>
          </p:spPr>
          <p:txBody>
            <a:bodyPr/>
            <a:lstStyle/>
            <a:p>
              <a:endParaRPr lang="en-US"/>
            </a:p>
          </p:txBody>
        </p:sp>
        <p:sp>
          <p:nvSpPr>
            <p:cNvPr id="8" name="TextBox 8"/>
            <p:cNvSpPr txBox="1"/>
            <p:nvPr/>
          </p:nvSpPr>
          <p:spPr>
            <a:xfrm>
              <a:off x="0" y="-57150"/>
              <a:ext cx="639458" cy="762846"/>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9" name="Freeform 9"/>
          <p:cNvSpPr/>
          <p:nvPr/>
        </p:nvSpPr>
        <p:spPr>
          <a:xfrm rot="3407869">
            <a:off x="-5207135" y="10967976"/>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TextBox 10"/>
          <p:cNvSpPr txBox="1"/>
          <p:nvPr/>
        </p:nvSpPr>
        <p:spPr>
          <a:xfrm>
            <a:off x="651012" y="238903"/>
            <a:ext cx="7241638" cy="1238859"/>
          </a:xfrm>
          <a:prstGeom prst="rect">
            <a:avLst/>
          </a:prstGeom>
        </p:spPr>
        <p:txBody>
          <a:bodyPr lIns="0" tIns="0" rIns="0" bIns="0" rtlCol="0" anchor="t">
            <a:spAutoFit/>
          </a:bodyPr>
          <a:lstStyle/>
          <a:p>
            <a:pPr marL="0" lvl="0" indent="0" algn="l">
              <a:lnSpc>
                <a:spcPts val="9483"/>
              </a:lnSpc>
            </a:pPr>
            <a:r>
              <a:rPr lang="en-US" sz="9031" spc="885">
                <a:solidFill>
                  <a:srgbClr val="231F20"/>
                </a:solidFill>
                <a:latin typeface="Oswald"/>
                <a:ea typeface="Oswald"/>
                <a:cs typeface="Oswald"/>
                <a:sym typeface="Oswald"/>
              </a:rPr>
              <a:t>Students</a:t>
            </a:r>
          </a:p>
        </p:txBody>
      </p:sp>
      <p:sp>
        <p:nvSpPr>
          <p:cNvPr id="11" name="Freeform 11"/>
          <p:cNvSpPr/>
          <p:nvPr/>
        </p:nvSpPr>
        <p:spPr>
          <a:xfrm>
            <a:off x="10741265" y="4097225"/>
            <a:ext cx="1977712" cy="2010612"/>
          </a:xfrm>
          <a:custGeom>
            <a:avLst/>
            <a:gdLst/>
            <a:ahLst/>
            <a:cxnLst/>
            <a:rect l="l" t="t" r="r" b="b"/>
            <a:pathLst>
              <a:path w="1977712" h="2010612">
                <a:moveTo>
                  <a:pt x="0" y="0"/>
                </a:moveTo>
                <a:lnTo>
                  <a:pt x="1977711" y="0"/>
                </a:lnTo>
                <a:lnTo>
                  <a:pt x="1977711" y="2010613"/>
                </a:lnTo>
                <a:lnTo>
                  <a:pt x="0" y="20106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TextBox 12"/>
          <p:cNvSpPr txBox="1"/>
          <p:nvPr/>
        </p:nvSpPr>
        <p:spPr>
          <a:xfrm>
            <a:off x="423923" y="1734937"/>
            <a:ext cx="9770368" cy="4033647"/>
          </a:xfrm>
          <a:prstGeom prst="rect">
            <a:avLst/>
          </a:prstGeom>
        </p:spPr>
        <p:txBody>
          <a:bodyPr lIns="0" tIns="0" rIns="0" bIns="0" rtlCol="0" anchor="t">
            <a:spAutoFit/>
          </a:bodyPr>
          <a:lstStyle/>
          <a:p>
            <a:pPr algn="just">
              <a:lnSpc>
                <a:spcPts val="3173"/>
              </a:lnSpc>
            </a:pPr>
            <a:r>
              <a:rPr lang="en-US" sz="2299" spc="225">
                <a:solidFill>
                  <a:srgbClr val="231F20"/>
                </a:solidFill>
                <a:latin typeface="Times New Roman"/>
                <a:ea typeface="Times New Roman"/>
                <a:cs typeface="Times New Roman"/>
                <a:sym typeface="Times New Roman"/>
              </a:rPr>
              <a:t>Role: Students will be the main users of the application, using it to track and manage their daily expenses throughout their studies. They will interact directly with the app's features to ensure that it meets their needs effectively.</a:t>
            </a:r>
          </a:p>
          <a:p>
            <a:pPr algn="just">
              <a:lnSpc>
                <a:spcPts val="3173"/>
              </a:lnSpc>
            </a:pPr>
            <a:endParaRPr lang="en-US" sz="2299" spc="225">
              <a:solidFill>
                <a:srgbClr val="231F20"/>
              </a:solidFill>
              <a:latin typeface="Times New Roman"/>
              <a:ea typeface="Times New Roman"/>
              <a:cs typeface="Times New Roman"/>
              <a:sym typeface="Times New Roman"/>
            </a:endParaRPr>
          </a:p>
          <a:p>
            <a:pPr algn="just">
              <a:lnSpc>
                <a:spcPts val="3173"/>
              </a:lnSpc>
            </a:pPr>
            <a:r>
              <a:rPr lang="en-US" sz="2299" spc="225">
                <a:solidFill>
                  <a:srgbClr val="231F20"/>
                </a:solidFill>
                <a:latin typeface="Times New Roman"/>
                <a:ea typeface="Times New Roman"/>
                <a:cs typeface="Times New Roman"/>
                <a:sym typeface="Times New Roman"/>
              </a:rPr>
              <a:t>Goals and needs: The main goal of students is to manage spending appropriately so as not to fall into debt during their studies. They need a tool that helps them budget, track spending, and make smart financial decisions to maintain financial stability.</a:t>
            </a:r>
          </a:p>
        </p:txBody>
      </p:sp>
      <p:sp>
        <p:nvSpPr>
          <p:cNvPr id="13" name="TextBox 13"/>
          <p:cNvSpPr txBox="1"/>
          <p:nvPr/>
        </p:nvSpPr>
        <p:spPr>
          <a:xfrm>
            <a:off x="423923" y="6031638"/>
            <a:ext cx="9770368" cy="3116580"/>
          </a:xfrm>
          <a:prstGeom prst="rect">
            <a:avLst/>
          </a:prstGeom>
        </p:spPr>
        <p:txBody>
          <a:bodyPr lIns="0" tIns="0" rIns="0" bIns="0" rtlCol="0" anchor="t">
            <a:spAutoFit/>
          </a:bodyPr>
          <a:lstStyle/>
          <a:p>
            <a:pPr algn="just">
              <a:lnSpc>
                <a:spcPts val="2760"/>
              </a:lnSpc>
            </a:pPr>
            <a:r>
              <a:rPr lang="en-US" sz="2000" spc="196">
                <a:solidFill>
                  <a:srgbClr val="231F20"/>
                </a:solidFill>
                <a:latin typeface="Times New Roman"/>
                <a:ea typeface="Times New Roman"/>
                <a:cs typeface="Times New Roman"/>
                <a:sym typeface="Times New Roman"/>
              </a:rPr>
              <a:t>Contributions: Students can provide feedback and ideas during the app testing process, helping the development team better understand what they need and want. Their participation in testing and providing feedback will be invaluable in improving the quality of the product.</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Challenges: Some students may have difficulty accessing technology or lack time to use the application due to their busy study schedule. Additionally, they may feel hesitant to change their financial management habits.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823123" y="922146"/>
            <a:ext cx="6178225" cy="8264377"/>
            <a:chOff x="0" y="0"/>
            <a:chExt cx="812800" cy="1087252"/>
          </a:xfrm>
        </p:grpSpPr>
        <p:sp>
          <p:nvSpPr>
            <p:cNvPr id="5" name="Freeform 5"/>
            <p:cNvSpPr/>
            <p:nvPr/>
          </p:nvSpPr>
          <p:spPr>
            <a:xfrm>
              <a:off x="0" y="0"/>
              <a:ext cx="812800" cy="1087252"/>
            </a:xfrm>
            <a:custGeom>
              <a:avLst/>
              <a:gdLst/>
              <a:ahLst/>
              <a:cxnLst/>
              <a:rect l="l" t="t" r="r" b="b"/>
              <a:pathLst>
                <a:path w="812800" h="1087252">
                  <a:moveTo>
                    <a:pt x="28821" y="0"/>
                  </a:moveTo>
                  <a:lnTo>
                    <a:pt x="783979" y="0"/>
                  </a:lnTo>
                  <a:cubicBezTo>
                    <a:pt x="799896" y="0"/>
                    <a:pt x="812800" y="12904"/>
                    <a:pt x="812800" y="28821"/>
                  </a:cubicBezTo>
                  <a:lnTo>
                    <a:pt x="812800" y="1058430"/>
                  </a:lnTo>
                  <a:cubicBezTo>
                    <a:pt x="812800" y="1074348"/>
                    <a:pt x="799896" y="1087252"/>
                    <a:pt x="783979" y="1087252"/>
                  </a:cubicBezTo>
                  <a:lnTo>
                    <a:pt x="28821" y="1087252"/>
                  </a:lnTo>
                  <a:cubicBezTo>
                    <a:pt x="12904" y="1087252"/>
                    <a:pt x="0" y="1074348"/>
                    <a:pt x="0" y="1058430"/>
                  </a:cubicBezTo>
                  <a:lnTo>
                    <a:pt x="0" y="28821"/>
                  </a:lnTo>
                  <a:cubicBezTo>
                    <a:pt x="0" y="12904"/>
                    <a:pt x="12904" y="0"/>
                    <a:pt x="28821" y="0"/>
                  </a:cubicBezTo>
                  <a:close/>
                </a:path>
              </a:pathLst>
            </a:custGeom>
            <a:blipFill>
              <a:blip r:embed="rId5"/>
              <a:stretch>
                <a:fillRect l="-50387" r="-50387"/>
              </a:stretch>
            </a:blipFill>
          </p:spPr>
          <p:txBody>
            <a:bodyPr/>
            <a:lstStyle/>
            <a:p>
              <a:endParaRPr lang="en-US"/>
            </a:p>
          </p:txBody>
        </p:sp>
      </p:grpSp>
      <p:sp>
        <p:nvSpPr>
          <p:cNvPr id="6" name="Freeform 6"/>
          <p:cNvSpPr/>
          <p:nvPr/>
        </p:nvSpPr>
        <p:spPr>
          <a:xfrm>
            <a:off x="10778949" y="6960700"/>
            <a:ext cx="2831046" cy="280256"/>
          </a:xfrm>
          <a:custGeom>
            <a:avLst/>
            <a:gdLst/>
            <a:ahLst/>
            <a:cxnLst/>
            <a:rect l="l" t="t" r="r" b="b"/>
            <a:pathLst>
              <a:path w="2831046" h="280256">
                <a:moveTo>
                  <a:pt x="0" y="0"/>
                </a:moveTo>
                <a:lnTo>
                  <a:pt x="2831046" y="0"/>
                </a:lnTo>
                <a:lnTo>
                  <a:pt x="2831046" y="280256"/>
                </a:lnTo>
                <a:lnTo>
                  <a:pt x="0" y="280256"/>
                </a:lnTo>
                <a:lnTo>
                  <a:pt x="0" y="0"/>
                </a:lnTo>
                <a:close/>
              </a:path>
            </a:pathLst>
          </a:custGeom>
          <a:blipFill>
            <a:blip r:embed="rId6"/>
            <a:stretch>
              <a:fillRect t="-92530" b="-6977"/>
            </a:stretch>
          </a:blipFill>
        </p:spPr>
        <p:txBody>
          <a:bodyPr/>
          <a:lstStyle/>
          <a:p>
            <a:endParaRPr lang="en-US"/>
          </a:p>
        </p:txBody>
      </p:sp>
      <p:grpSp>
        <p:nvGrpSpPr>
          <p:cNvPr id="7" name="Group 7"/>
          <p:cNvGrpSpPr/>
          <p:nvPr/>
        </p:nvGrpSpPr>
        <p:grpSpPr>
          <a:xfrm>
            <a:off x="10778949" y="4428865"/>
            <a:ext cx="2417107" cy="2531835"/>
            <a:chOff x="0" y="0"/>
            <a:chExt cx="636604" cy="666821"/>
          </a:xfrm>
        </p:grpSpPr>
        <p:sp>
          <p:nvSpPr>
            <p:cNvPr id="8" name="Freeform 8"/>
            <p:cNvSpPr/>
            <p:nvPr/>
          </p:nvSpPr>
          <p:spPr>
            <a:xfrm>
              <a:off x="0" y="0"/>
              <a:ext cx="636604" cy="666821"/>
            </a:xfrm>
            <a:custGeom>
              <a:avLst/>
              <a:gdLst/>
              <a:ahLst/>
              <a:cxnLst/>
              <a:rect l="l" t="t" r="r" b="b"/>
              <a:pathLst>
                <a:path w="636604" h="666821">
                  <a:moveTo>
                    <a:pt x="0" y="0"/>
                  </a:moveTo>
                  <a:lnTo>
                    <a:pt x="636604" y="0"/>
                  </a:lnTo>
                  <a:lnTo>
                    <a:pt x="636604" y="666821"/>
                  </a:lnTo>
                  <a:lnTo>
                    <a:pt x="0" y="666821"/>
                  </a:lnTo>
                  <a:close/>
                </a:path>
              </a:pathLst>
            </a:custGeom>
            <a:solidFill>
              <a:srgbClr val="EFEFEF"/>
            </a:solidFill>
          </p:spPr>
          <p:txBody>
            <a:bodyPr/>
            <a:lstStyle/>
            <a:p>
              <a:endParaRPr lang="en-US"/>
            </a:p>
          </p:txBody>
        </p:sp>
        <p:sp>
          <p:nvSpPr>
            <p:cNvPr id="9" name="TextBox 9"/>
            <p:cNvSpPr txBox="1"/>
            <p:nvPr/>
          </p:nvSpPr>
          <p:spPr>
            <a:xfrm>
              <a:off x="0" y="-57150"/>
              <a:ext cx="636604" cy="723971"/>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0" name="Freeform 10"/>
          <p:cNvSpPr/>
          <p:nvPr/>
        </p:nvSpPr>
        <p:spPr>
          <a:xfrm rot="3407869">
            <a:off x="-5207135" y="10967976"/>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423923" y="480831"/>
            <a:ext cx="11786054" cy="996931"/>
          </a:xfrm>
          <a:prstGeom prst="rect">
            <a:avLst/>
          </a:prstGeom>
        </p:spPr>
        <p:txBody>
          <a:bodyPr lIns="0" tIns="0" rIns="0" bIns="0" rtlCol="0" anchor="t">
            <a:spAutoFit/>
          </a:bodyPr>
          <a:lstStyle/>
          <a:p>
            <a:pPr marL="0" lvl="0" indent="0" algn="l">
              <a:lnSpc>
                <a:spcPts val="7698"/>
              </a:lnSpc>
            </a:pPr>
            <a:r>
              <a:rPr lang="en-US" sz="7332" spc="718">
                <a:solidFill>
                  <a:srgbClr val="231F20"/>
                </a:solidFill>
                <a:latin typeface="Oswald"/>
                <a:ea typeface="Oswald"/>
                <a:cs typeface="Oswald"/>
                <a:sym typeface="Oswald"/>
              </a:rPr>
              <a:t>Budgetwise Solution team</a:t>
            </a:r>
          </a:p>
        </p:txBody>
      </p:sp>
      <p:sp>
        <p:nvSpPr>
          <p:cNvPr id="12" name="Freeform 12"/>
          <p:cNvSpPr/>
          <p:nvPr/>
        </p:nvSpPr>
        <p:spPr>
          <a:xfrm>
            <a:off x="10998647" y="4689476"/>
            <a:ext cx="1977712" cy="2010612"/>
          </a:xfrm>
          <a:custGeom>
            <a:avLst/>
            <a:gdLst/>
            <a:ahLst/>
            <a:cxnLst/>
            <a:rect l="l" t="t" r="r" b="b"/>
            <a:pathLst>
              <a:path w="1977712" h="2010612">
                <a:moveTo>
                  <a:pt x="0" y="0"/>
                </a:moveTo>
                <a:lnTo>
                  <a:pt x="1977711" y="0"/>
                </a:lnTo>
                <a:lnTo>
                  <a:pt x="1977711" y="2010613"/>
                </a:lnTo>
                <a:lnTo>
                  <a:pt x="0" y="20106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423923" y="1744462"/>
            <a:ext cx="9770368" cy="3802380"/>
          </a:xfrm>
          <a:prstGeom prst="rect">
            <a:avLst/>
          </a:prstGeom>
        </p:spPr>
        <p:txBody>
          <a:bodyPr lIns="0" tIns="0" rIns="0" bIns="0" rtlCol="0" anchor="t">
            <a:spAutoFit/>
          </a:bodyPr>
          <a:lstStyle/>
          <a:p>
            <a:pPr algn="just">
              <a:lnSpc>
                <a:spcPts val="2760"/>
              </a:lnSpc>
            </a:pPr>
            <a:r>
              <a:rPr lang="en-US" sz="2000" spc="196">
                <a:solidFill>
                  <a:srgbClr val="231F20"/>
                </a:solidFill>
                <a:latin typeface="Times New Roman"/>
                <a:ea typeface="Times New Roman"/>
                <a:cs typeface="Times New Roman"/>
                <a:sym typeface="Times New Roman"/>
              </a:rPr>
              <a:t>Role: The BudgetWise Solutions team consists of approximately 5-6 members, each taking on a specific role in the application development process. Members may include programmers, user interface designers, testers, and project managers, all working toward the common goal of creating a high-quality product for the customer. student.</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Goals and needs: The team's goal is to develop an effective expense management application that meets students' needs in tracking and managing personal finances. They need to have a clear understanding of the end user's needs and challenges to design relevant and useful features in the application.</a:t>
            </a:r>
          </a:p>
        </p:txBody>
      </p:sp>
      <p:sp>
        <p:nvSpPr>
          <p:cNvPr id="14" name="TextBox 14"/>
          <p:cNvSpPr txBox="1"/>
          <p:nvPr/>
        </p:nvSpPr>
        <p:spPr>
          <a:xfrm>
            <a:off x="423923" y="5813542"/>
            <a:ext cx="9770368" cy="3802380"/>
          </a:xfrm>
          <a:prstGeom prst="rect">
            <a:avLst/>
          </a:prstGeom>
        </p:spPr>
        <p:txBody>
          <a:bodyPr lIns="0" tIns="0" rIns="0" bIns="0" rtlCol="0" anchor="t">
            <a:spAutoFit/>
          </a:bodyPr>
          <a:lstStyle/>
          <a:p>
            <a:pPr algn="just">
              <a:lnSpc>
                <a:spcPts val="2760"/>
              </a:lnSpc>
            </a:pPr>
            <a:r>
              <a:rPr lang="en-US" sz="2000" spc="196">
                <a:solidFill>
                  <a:srgbClr val="231F20"/>
                </a:solidFill>
                <a:latin typeface="Times New Roman"/>
                <a:ea typeface="Times New Roman"/>
                <a:cs typeface="Times New Roman"/>
                <a:sym typeface="Times New Roman"/>
              </a:rPr>
              <a:t>Contribution: Each team member will contribute their own skills and expertise to the project. Programmers will develop the source code, designers will create attractive user interfaces, and testing experts will ensure that the application works smoothly and without errors before launch.</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Challenges: The team may face challenges such as time and budget constraints, as well as inexperience in mobile application development. They also need to manage effective communication between members to ensure that everyone is on track and in sync with the development process.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3407869">
            <a:off x="-5570476" y="11435023"/>
            <a:ext cx="12471670" cy="5351480"/>
          </a:xfrm>
          <a:custGeom>
            <a:avLst/>
            <a:gdLst/>
            <a:ahLst/>
            <a:cxnLst/>
            <a:rect l="l" t="t" r="r" b="b"/>
            <a:pathLst>
              <a:path w="12471670" h="5351480">
                <a:moveTo>
                  <a:pt x="0" y="0"/>
                </a:moveTo>
                <a:lnTo>
                  <a:pt x="12471669" y="0"/>
                </a:lnTo>
                <a:lnTo>
                  <a:pt x="12471669"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3971621" y="1182822"/>
            <a:ext cx="10367467" cy="8493591"/>
          </a:xfrm>
          <a:custGeom>
            <a:avLst/>
            <a:gdLst/>
            <a:ahLst/>
            <a:cxnLst/>
            <a:rect l="l" t="t" r="r" b="b"/>
            <a:pathLst>
              <a:path w="10367467" h="8493591">
                <a:moveTo>
                  <a:pt x="0" y="0"/>
                </a:moveTo>
                <a:lnTo>
                  <a:pt x="10367467" y="0"/>
                </a:lnTo>
                <a:lnTo>
                  <a:pt x="10367467" y="8493591"/>
                </a:lnTo>
                <a:lnTo>
                  <a:pt x="0" y="8493591"/>
                </a:lnTo>
                <a:lnTo>
                  <a:pt x="0" y="0"/>
                </a:lnTo>
                <a:close/>
              </a:path>
            </a:pathLst>
          </a:custGeom>
          <a:blipFill>
            <a:blip r:embed="rId5"/>
            <a:stretch>
              <a:fillRect t="-109" b="-109"/>
            </a:stretch>
          </a:blipFill>
        </p:spPr>
        <p:txBody>
          <a:bodyPr/>
          <a:lstStyle/>
          <a:p>
            <a:endParaRPr lang="en-US"/>
          </a:p>
        </p:txBody>
      </p:sp>
      <p:sp>
        <p:nvSpPr>
          <p:cNvPr id="6" name="TextBox 6"/>
          <p:cNvSpPr txBox="1"/>
          <p:nvPr/>
        </p:nvSpPr>
        <p:spPr>
          <a:xfrm>
            <a:off x="222327" y="357720"/>
            <a:ext cx="8740002" cy="670980"/>
          </a:xfrm>
          <a:prstGeom prst="rect">
            <a:avLst/>
          </a:prstGeom>
        </p:spPr>
        <p:txBody>
          <a:bodyPr lIns="0" tIns="0" rIns="0" bIns="0" rtlCol="0" anchor="t">
            <a:spAutoFit/>
          </a:bodyPr>
          <a:lstStyle/>
          <a:p>
            <a:pPr algn="ctr">
              <a:lnSpc>
                <a:spcPts val="5494"/>
              </a:lnSpc>
              <a:spcBef>
                <a:spcPct val="0"/>
              </a:spcBef>
            </a:pPr>
            <a:r>
              <a:rPr lang="en-US" sz="3981" b="1" spc="39">
                <a:solidFill>
                  <a:srgbClr val="000000"/>
                </a:solidFill>
                <a:latin typeface="Oswald Bold"/>
                <a:ea typeface="Oswald Bold"/>
                <a:cs typeface="Oswald Bold"/>
                <a:sym typeface="Oswald Bold"/>
              </a:rPr>
              <a:t>Divide the work of the BudgetWise team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4" name="Group 4"/>
          <p:cNvGrpSpPr/>
          <p:nvPr/>
        </p:nvGrpSpPr>
        <p:grpSpPr>
          <a:xfrm>
            <a:off x="11979943" y="641173"/>
            <a:ext cx="6308057" cy="8096606"/>
            <a:chOff x="0" y="0"/>
            <a:chExt cx="1167611" cy="1498668"/>
          </a:xfrm>
        </p:grpSpPr>
        <p:sp>
          <p:nvSpPr>
            <p:cNvPr id="5" name="Freeform 5"/>
            <p:cNvSpPr/>
            <p:nvPr/>
          </p:nvSpPr>
          <p:spPr>
            <a:xfrm>
              <a:off x="0" y="0"/>
              <a:ext cx="1167611" cy="1498668"/>
            </a:xfrm>
            <a:custGeom>
              <a:avLst/>
              <a:gdLst/>
              <a:ahLst/>
              <a:cxnLst/>
              <a:rect l="l" t="t" r="r" b="b"/>
              <a:pathLst>
                <a:path w="1167611" h="1498668">
                  <a:moveTo>
                    <a:pt x="28228" y="0"/>
                  </a:moveTo>
                  <a:lnTo>
                    <a:pt x="1139383" y="0"/>
                  </a:lnTo>
                  <a:cubicBezTo>
                    <a:pt x="1154973" y="0"/>
                    <a:pt x="1167611" y="12638"/>
                    <a:pt x="1167611" y="28228"/>
                  </a:cubicBezTo>
                  <a:lnTo>
                    <a:pt x="1167611" y="1470440"/>
                  </a:lnTo>
                  <a:cubicBezTo>
                    <a:pt x="1167611" y="1486030"/>
                    <a:pt x="1154973" y="1498668"/>
                    <a:pt x="1139383" y="1498668"/>
                  </a:cubicBezTo>
                  <a:lnTo>
                    <a:pt x="28228" y="1498668"/>
                  </a:lnTo>
                  <a:cubicBezTo>
                    <a:pt x="12638" y="1498668"/>
                    <a:pt x="0" y="1486030"/>
                    <a:pt x="0" y="1470440"/>
                  </a:cubicBezTo>
                  <a:lnTo>
                    <a:pt x="0" y="28228"/>
                  </a:lnTo>
                  <a:cubicBezTo>
                    <a:pt x="0" y="12638"/>
                    <a:pt x="12638" y="0"/>
                    <a:pt x="28228" y="0"/>
                  </a:cubicBezTo>
                  <a:close/>
                </a:path>
              </a:pathLst>
            </a:custGeom>
            <a:blipFill>
              <a:blip r:embed="rId5"/>
              <a:stretch>
                <a:fillRect l="-20711" t="-65067" r="-20711"/>
              </a:stretch>
            </a:blipFill>
          </p:spPr>
          <p:txBody>
            <a:bodyPr/>
            <a:lstStyle/>
            <a:p>
              <a:endParaRPr lang="en-US"/>
            </a:p>
          </p:txBody>
        </p:sp>
      </p:grpSp>
      <p:sp>
        <p:nvSpPr>
          <p:cNvPr id="6" name="Freeform 6"/>
          <p:cNvSpPr/>
          <p:nvPr/>
        </p:nvSpPr>
        <p:spPr>
          <a:xfrm>
            <a:off x="10778949" y="6960700"/>
            <a:ext cx="2831046" cy="280256"/>
          </a:xfrm>
          <a:custGeom>
            <a:avLst/>
            <a:gdLst/>
            <a:ahLst/>
            <a:cxnLst/>
            <a:rect l="l" t="t" r="r" b="b"/>
            <a:pathLst>
              <a:path w="2831046" h="280256">
                <a:moveTo>
                  <a:pt x="0" y="0"/>
                </a:moveTo>
                <a:lnTo>
                  <a:pt x="2831046" y="0"/>
                </a:lnTo>
                <a:lnTo>
                  <a:pt x="2831046" y="280256"/>
                </a:lnTo>
                <a:lnTo>
                  <a:pt x="0" y="280256"/>
                </a:lnTo>
                <a:lnTo>
                  <a:pt x="0" y="0"/>
                </a:lnTo>
                <a:close/>
              </a:path>
            </a:pathLst>
          </a:custGeom>
          <a:blipFill>
            <a:blip r:embed="rId6"/>
            <a:stretch>
              <a:fillRect t="-92530" b="-6977"/>
            </a:stretch>
          </a:blipFill>
        </p:spPr>
        <p:txBody>
          <a:bodyPr/>
          <a:lstStyle/>
          <a:p>
            <a:endParaRPr lang="en-US"/>
          </a:p>
        </p:txBody>
      </p:sp>
      <p:grpSp>
        <p:nvGrpSpPr>
          <p:cNvPr id="7" name="Group 7"/>
          <p:cNvGrpSpPr/>
          <p:nvPr/>
        </p:nvGrpSpPr>
        <p:grpSpPr>
          <a:xfrm>
            <a:off x="10778949" y="4428865"/>
            <a:ext cx="2417107" cy="2531835"/>
            <a:chOff x="0" y="0"/>
            <a:chExt cx="636604" cy="666821"/>
          </a:xfrm>
        </p:grpSpPr>
        <p:sp>
          <p:nvSpPr>
            <p:cNvPr id="8" name="Freeform 8"/>
            <p:cNvSpPr/>
            <p:nvPr/>
          </p:nvSpPr>
          <p:spPr>
            <a:xfrm>
              <a:off x="0" y="0"/>
              <a:ext cx="636604" cy="666821"/>
            </a:xfrm>
            <a:custGeom>
              <a:avLst/>
              <a:gdLst/>
              <a:ahLst/>
              <a:cxnLst/>
              <a:rect l="l" t="t" r="r" b="b"/>
              <a:pathLst>
                <a:path w="636604" h="666821">
                  <a:moveTo>
                    <a:pt x="0" y="0"/>
                  </a:moveTo>
                  <a:lnTo>
                    <a:pt x="636604" y="0"/>
                  </a:lnTo>
                  <a:lnTo>
                    <a:pt x="636604" y="666821"/>
                  </a:lnTo>
                  <a:lnTo>
                    <a:pt x="0" y="666821"/>
                  </a:lnTo>
                  <a:close/>
                </a:path>
              </a:pathLst>
            </a:custGeom>
            <a:solidFill>
              <a:srgbClr val="EFEFEF"/>
            </a:solidFill>
          </p:spPr>
          <p:txBody>
            <a:bodyPr/>
            <a:lstStyle/>
            <a:p>
              <a:endParaRPr lang="en-US"/>
            </a:p>
          </p:txBody>
        </p:sp>
        <p:sp>
          <p:nvSpPr>
            <p:cNvPr id="9" name="TextBox 9"/>
            <p:cNvSpPr txBox="1"/>
            <p:nvPr/>
          </p:nvSpPr>
          <p:spPr>
            <a:xfrm>
              <a:off x="0" y="-57150"/>
              <a:ext cx="636604" cy="723971"/>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10" name="Freeform 10"/>
          <p:cNvSpPr/>
          <p:nvPr/>
        </p:nvSpPr>
        <p:spPr>
          <a:xfrm rot="3407869">
            <a:off x="-5207135" y="10967976"/>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1" name="TextBox 11"/>
          <p:cNvSpPr txBox="1"/>
          <p:nvPr/>
        </p:nvSpPr>
        <p:spPr>
          <a:xfrm>
            <a:off x="462023" y="480831"/>
            <a:ext cx="11786054" cy="996931"/>
          </a:xfrm>
          <a:prstGeom prst="rect">
            <a:avLst/>
          </a:prstGeom>
        </p:spPr>
        <p:txBody>
          <a:bodyPr lIns="0" tIns="0" rIns="0" bIns="0" rtlCol="0" anchor="t">
            <a:spAutoFit/>
          </a:bodyPr>
          <a:lstStyle/>
          <a:p>
            <a:pPr marL="0" lvl="0" indent="0" algn="l">
              <a:lnSpc>
                <a:spcPts val="7698"/>
              </a:lnSpc>
            </a:pPr>
            <a:r>
              <a:rPr lang="en-US" sz="7332" spc="718">
                <a:solidFill>
                  <a:srgbClr val="231F20"/>
                </a:solidFill>
                <a:latin typeface="Oswald"/>
                <a:ea typeface="Oswald"/>
                <a:cs typeface="Oswald"/>
                <a:sym typeface="Oswald"/>
              </a:rPr>
              <a:t>University administration</a:t>
            </a:r>
          </a:p>
        </p:txBody>
      </p:sp>
      <p:sp>
        <p:nvSpPr>
          <p:cNvPr id="12" name="Freeform 12"/>
          <p:cNvSpPr/>
          <p:nvPr/>
        </p:nvSpPr>
        <p:spPr>
          <a:xfrm>
            <a:off x="10998647" y="4689476"/>
            <a:ext cx="1977712" cy="2010612"/>
          </a:xfrm>
          <a:custGeom>
            <a:avLst/>
            <a:gdLst/>
            <a:ahLst/>
            <a:cxnLst/>
            <a:rect l="l" t="t" r="r" b="b"/>
            <a:pathLst>
              <a:path w="1977712" h="2010612">
                <a:moveTo>
                  <a:pt x="0" y="0"/>
                </a:moveTo>
                <a:lnTo>
                  <a:pt x="1977711" y="0"/>
                </a:lnTo>
                <a:lnTo>
                  <a:pt x="1977711" y="2010613"/>
                </a:lnTo>
                <a:lnTo>
                  <a:pt x="0" y="201061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TextBox 13"/>
          <p:cNvSpPr txBox="1"/>
          <p:nvPr/>
        </p:nvSpPr>
        <p:spPr>
          <a:xfrm>
            <a:off x="423923" y="1744462"/>
            <a:ext cx="10065583" cy="3802380"/>
          </a:xfrm>
          <a:prstGeom prst="rect">
            <a:avLst/>
          </a:prstGeom>
        </p:spPr>
        <p:txBody>
          <a:bodyPr lIns="0" tIns="0" rIns="0" bIns="0" rtlCol="0" anchor="t">
            <a:spAutoFit/>
          </a:bodyPr>
          <a:lstStyle/>
          <a:p>
            <a:pPr algn="just">
              <a:lnSpc>
                <a:spcPts val="2760"/>
              </a:lnSpc>
            </a:pPr>
            <a:r>
              <a:rPr lang="en-US" sz="2000" spc="196">
                <a:solidFill>
                  <a:srgbClr val="231F20"/>
                </a:solidFill>
                <a:latin typeface="Times New Roman"/>
                <a:ea typeface="Times New Roman"/>
                <a:cs typeface="Times New Roman"/>
                <a:sym typeface="Times New Roman"/>
              </a:rPr>
              <a:t>Role: The Board of Directors, including the principal and vice principals, is responsible for managing and operating the university's activities. They will serve as key stakeholders in approving and supporting the "CampusExpense Manager" application development project, ensuring that the application is aligned with the school's educational and financial goals.</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Goals and needs: The main goal of the Board of Directors is to enhance the learning experience for students and support them in personal financial management. They needed an app that would help students track spending and budget, thereby easing financial pressure and facilitating more effective learning.</a:t>
            </a:r>
          </a:p>
        </p:txBody>
      </p:sp>
      <p:sp>
        <p:nvSpPr>
          <p:cNvPr id="14" name="TextBox 14"/>
          <p:cNvSpPr txBox="1"/>
          <p:nvPr/>
        </p:nvSpPr>
        <p:spPr>
          <a:xfrm>
            <a:off x="423923" y="5813542"/>
            <a:ext cx="10065583" cy="3116580"/>
          </a:xfrm>
          <a:prstGeom prst="rect">
            <a:avLst/>
          </a:prstGeom>
        </p:spPr>
        <p:txBody>
          <a:bodyPr lIns="0" tIns="0" rIns="0" bIns="0" rtlCol="0" anchor="t">
            <a:spAutoFit/>
          </a:bodyPr>
          <a:lstStyle/>
          <a:p>
            <a:pPr algn="just">
              <a:lnSpc>
                <a:spcPts val="2760"/>
              </a:lnSpc>
            </a:pPr>
            <a:r>
              <a:rPr lang="en-US" sz="2000" spc="196">
                <a:solidFill>
                  <a:srgbClr val="231F20"/>
                </a:solidFill>
                <a:latin typeface="Times New Roman"/>
                <a:ea typeface="Times New Roman"/>
                <a:cs typeface="Times New Roman"/>
                <a:sym typeface="Times New Roman"/>
              </a:rPr>
              <a:t>Contribution: The School Board can provide financial resources and policy support for the project. They can also connect the development team with experts in the fields of finance and education to ensure that the application properly meets the needs of students.</a:t>
            </a:r>
          </a:p>
          <a:p>
            <a:pPr algn="just">
              <a:lnSpc>
                <a:spcPts val="2760"/>
              </a:lnSpc>
            </a:pPr>
            <a:endParaRPr lang="en-US" sz="2000" spc="196">
              <a:solidFill>
                <a:srgbClr val="231F20"/>
              </a:solidFill>
              <a:latin typeface="Times New Roman"/>
              <a:ea typeface="Times New Roman"/>
              <a:cs typeface="Times New Roman"/>
              <a:sym typeface="Times New Roman"/>
            </a:endParaRPr>
          </a:p>
          <a:p>
            <a:pPr algn="just">
              <a:lnSpc>
                <a:spcPts val="2760"/>
              </a:lnSpc>
            </a:pPr>
            <a:r>
              <a:rPr lang="en-US" sz="2000" spc="196">
                <a:solidFill>
                  <a:srgbClr val="231F20"/>
                </a:solidFill>
                <a:latin typeface="Times New Roman"/>
                <a:ea typeface="Times New Roman"/>
                <a:cs typeface="Times New Roman"/>
                <a:sym typeface="Times New Roman"/>
              </a:rPr>
              <a:t>Challenges: One of the major challenges the Board of Directors may face is balancing a limited budget with the growing needs of students. They also need to ensure that the application complies with applicable regulations and educational standards.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3065</Words>
  <Application>Microsoft Office PowerPoint</Application>
  <PresentationFormat>Custom</PresentationFormat>
  <Paragraphs>274</Paragraphs>
  <Slides>41</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41</vt:i4>
      </vt:variant>
    </vt:vector>
  </HeadingPairs>
  <TitlesOfParts>
    <vt:vector size="53" baseType="lpstr">
      <vt:lpstr>Times New Roman Bold</vt:lpstr>
      <vt:lpstr>Arial</vt:lpstr>
      <vt:lpstr>Times New Roman</vt:lpstr>
      <vt:lpstr>Montserrat Classic Bold</vt:lpstr>
      <vt:lpstr>Oswald</vt:lpstr>
      <vt:lpstr>Calibri</vt:lpstr>
      <vt:lpstr>Oswald Bold</vt:lpstr>
      <vt:lpstr>Open Sauce Bold</vt:lpstr>
      <vt:lpstr>Open Sauce</vt:lpstr>
      <vt:lpstr>DM Sans</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PC</dc:creator>
  <cp:lastModifiedBy>GIANG nguyen</cp:lastModifiedBy>
  <cp:revision>1</cp:revision>
  <dcterms:created xsi:type="dcterms:W3CDTF">2006-08-16T00:00:00Z</dcterms:created>
  <dcterms:modified xsi:type="dcterms:W3CDTF">2024-11-12T13:14:00Z</dcterms:modified>
  <dc:identifier>DAGWQ0n3m0c</dc:identifier>
</cp:coreProperties>
</file>